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60" r:id="rId4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mpbell, Holly M" initials="CHM" lastIdx="1" clrIdx="0">
    <p:extLst>
      <p:ext uri="{19B8F6BF-5375-455C-9EA6-DF929625EA0E}">
        <p15:presenceInfo xmlns:p15="http://schemas.microsoft.com/office/powerpoint/2012/main" userId="S::holly.campbell@pnnl.gov::c4d0878e-c000-43c1-808f-30e12e26e7a4" providerId="AD"/>
      </p:ext>
    </p:extLst>
  </p:cmAuthor>
  <p:cmAuthor id="2" name="Dorsey, Kathryn S" initials="DKS" lastIdx="13" clrIdx="1">
    <p:extLst>
      <p:ext uri="{19B8F6BF-5375-455C-9EA6-DF929625EA0E}">
        <p15:presenceInfo xmlns:p15="http://schemas.microsoft.com/office/powerpoint/2012/main" userId="S-1-5-21-19610888-2120439649-608991905-224101" providerId="AD"/>
      </p:ext>
    </p:extLst>
  </p:cmAuthor>
  <p:cmAuthor id="3" name="Fan, Jiwen" initials="FJ" lastIdx="4" clrIdx="2">
    <p:extLst>
      <p:ext uri="{19B8F6BF-5375-455C-9EA6-DF929625EA0E}">
        <p15:presenceInfo xmlns:p15="http://schemas.microsoft.com/office/powerpoint/2012/main" userId="S::jiwen.fan@pnnl.gov::2004cbe7-a365-4f2a-b7a0-312938d353b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AE4ECF-B524-5F42-A481-D6C74C12E8B3}" v="3" dt="2019-08-27T23:42:43.7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39" autoAdjust="0"/>
    <p:restoredTop sz="94625" autoAdjust="0"/>
  </p:normalViewPr>
  <p:slideViewPr>
    <p:cSldViewPr>
      <p:cViewPr varScale="1">
        <p:scale>
          <a:sx n="191" d="100"/>
          <a:sy n="191" d="100"/>
        </p:scale>
        <p:origin x="736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9/26/2019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F705FAF-829E-4395-B8B6-B498D53B3B43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695221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9/26/2019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9/26/2019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9/26/2019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9/26/2019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9/26/2019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9/26/2019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31775" marR="0" lvl="0" indent="-231775" algn="ctr" defTabSz="914400" rtl="0" eaLnBrk="1" fontAlgn="base" latinLnBrk="0" hangingPunct="1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76198" y="1015663"/>
            <a:ext cx="4098770" cy="560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marR="0" lvl="0" indent="-231775" algn="ctr" defTabSz="914400" rtl="0" eaLnBrk="1" fontAlgn="base" latinLnBrk="0" hangingPunct="1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Objective</a:t>
            </a:r>
          </a:p>
          <a:p>
            <a:pPr marL="285750" lvl="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Scrutinize the ice nucleation ability of different aerosol types</a:t>
            </a:r>
          </a:p>
          <a:p>
            <a:pPr marL="285750" lvl="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kumimoji="0" lang="en-US" sz="1400" i="0" u="none" kern="1200" cap="none" spc="0" normalizeH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Understand the ice-nucleating ability of man-made aerosols</a:t>
            </a:r>
          </a:p>
          <a:p>
            <a:pPr marL="231775" marR="0" lvl="0" indent="-231775" algn="ctr" defTabSz="914400" rtl="0" eaLnBrk="1" fontAlgn="base" latinLnBrk="0" hangingPunct="1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Approach</a:t>
            </a:r>
          </a:p>
          <a:p>
            <a:pPr marL="285750" lvl="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Use 11-year observations from multiple satellite to examine the relationships between AOD of different aerosol types and ice particle size of cold-top convective clouds and anvil cirrus </a:t>
            </a:r>
          </a:p>
          <a:p>
            <a:pPr marL="285750" lvl="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Use cloud-resolving simulation to reproduce the observed relationships and illustrate the underlying physical mechanisms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ctr" defTabSz="914400" rtl="0" eaLnBrk="1" fontAlgn="base" latinLnBrk="0" hangingPunct="1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Impact</a:t>
            </a:r>
          </a:p>
          <a:p>
            <a:pPr marL="283464" lvl="0" indent="-283464">
              <a:spcBef>
                <a:spcPct val="15000"/>
              </a:spcBef>
              <a:buFont typeface="Arial" panose="020B0604020202020204" pitchFamily="34" charset="0"/>
              <a:buChar char="●"/>
              <a:defRPr/>
            </a:pPr>
            <a:r>
              <a:rPr lang="en-US" altLang="en-US" sz="1400" dirty="0"/>
              <a:t>This study finds compelling evidence that anthropogenic pollution aerosols contain a significant fraction of ice nucleating particles, which addresses a long-term debate of the ice nucleating ability of anthropogenic aerosols.</a:t>
            </a:r>
          </a:p>
          <a:p>
            <a:pPr marL="283464" lvl="0" indent="-283464">
              <a:spcBef>
                <a:spcPct val="15000"/>
              </a:spcBef>
              <a:buFont typeface="Arial" panose="020B0604020202020204" pitchFamily="34" charset="0"/>
              <a:buChar char="●"/>
              <a:defRPr/>
            </a:pPr>
            <a:r>
              <a:rPr lang="en-US" altLang="en-US" sz="1400" dirty="0"/>
              <a:t>An adequate representation of ice cloud formation by anthropogenic aerosols, which has rarely been considered in modern weather and climate models, is expected to significantly improve climate projection.</a:t>
            </a:r>
            <a:endParaRPr kumimoji="0" lang="en-US" altLang="en-US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ClrTx/>
              <a:buSzTx/>
              <a:buFont typeface="Arial" pitchFamily="34" charset="0"/>
              <a:buChar char="●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76198" y="0"/>
            <a:ext cx="895045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lvl="0" eaLnBrk="1" hangingPunct="1">
              <a:defRPr/>
            </a:pPr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Ice nucleation by aerosols from anthropogenic pollution</a:t>
            </a:r>
            <a:endParaRPr kumimoji="0" lang="en-US" altLang="en-US" sz="3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268811" y="6183181"/>
            <a:ext cx="4757837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buNone/>
              <a:defRPr/>
            </a:pPr>
            <a:r>
              <a:rPr lang="en-US" sz="1000" dirty="0">
                <a:solidFill>
                  <a:prstClr val="black"/>
                </a:solidFill>
              </a:rPr>
              <a:t>Zhao, B., Wang, Y., Gu, Y., </a:t>
            </a:r>
            <a:r>
              <a:rPr lang="en-US" sz="1000" dirty="0" err="1">
                <a:solidFill>
                  <a:prstClr val="black"/>
                </a:solidFill>
              </a:rPr>
              <a:t>Liou</a:t>
            </a:r>
            <a:r>
              <a:rPr lang="en-US" sz="1000" dirty="0">
                <a:solidFill>
                  <a:prstClr val="black"/>
                </a:solidFill>
              </a:rPr>
              <a:t>, K.-N., Jiang, J. H., Fan, J., Liu, X., Huang, L., and Yung, Y. L.: Ice nucleation by aerosols from anthropogenic pollution, Nature Geoscience, 12, 602-607, 10.1038/s41561-019-0389-4, 2019.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268812" y="4433952"/>
            <a:ext cx="4757837" cy="168507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  <a:defRPr/>
            </a:pPr>
            <a:r>
              <a:rPr lang="en-US" altLang="en-US" sz="1150" dirty="0">
                <a:solidFill>
                  <a:srgbClr val="0000FF"/>
                </a:solidFill>
                <a:latin typeface="Arial" panose="020B0604020202020204" pitchFamily="34" charset="0"/>
              </a:rPr>
              <a:t>Microphysical changes of cold-top convective clouds due to an increase of anthropogenic pollution aerosols: </a:t>
            </a:r>
          </a:p>
          <a:p>
            <a:pPr lvl="0" eaLnBrk="1" hangingPunct="1">
              <a:spcBef>
                <a:spcPct val="0"/>
              </a:spcBef>
              <a:buNone/>
              <a:defRPr/>
            </a:pPr>
            <a:r>
              <a:rPr lang="en-US" altLang="en-US" sz="1150" dirty="0">
                <a:solidFill>
                  <a:srgbClr val="0000FF"/>
                </a:solidFill>
                <a:latin typeface="Arial" panose="020B0604020202020204" pitchFamily="34" charset="0"/>
              </a:rPr>
              <a:t>Under strong convection, an increase in aerosol loading leads to the formation of more and smaller ice crystals since ice crystals above the −37 °C isotherm are primarily produced by homogeneous freezing of droplets. Under moderate convection, increasing ice-nucleating particles from </a:t>
            </a:r>
            <a:r>
              <a:rPr lang="en-US" altLang="en-US" sz="1150">
                <a:solidFill>
                  <a:srgbClr val="0000FF"/>
                </a:solidFill>
                <a:latin typeface="Arial" panose="020B0604020202020204" pitchFamily="34" charset="0"/>
              </a:rPr>
              <a:t>pollution enhances heterogeneous </a:t>
            </a:r>
            <a:r>
              <a:rPr lang="en-US" altLang="en-US" sz="1150" dirty="0">
                <a:solidFill>
                  <a:srgbClr val="0000FF"/>
                </a:solidFill>
                <a:latin typeface="Arial" panose="020B0604020202020204" pitchFamily="34" charset="0"/>
              </a:rPr>
              <a:t>nucleation but suppresses homogeneous freezing, resulting in a decrease of ice particle number concentration and thus an increase in ice crystal size. </a:t>
            </a:r>
            <a:endParaRPr kumimoji="0" lang="en-US" altLang="en-US" sz="115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pic>
        <p:nvPicPr>
          <p:cNvPr id="8" name="图片 8">
            <a:extLst>
              <a:ext uri="{FF2B5EF4-FFF2-40B4-BE49-F238E27FC236}">
                <a16:creationId xmlns:a16="http://schemas.microsoft.com/office/drawing/2014/main" id="{D650E273-13A2-4616-BE1B-D81263E71EE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738970"/>
            <a:ext cx="4248802" cy="36789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0795117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D0966E738D64E49B965032E22FBBBFF" ma:contentTypeVersion="2" ma:contentTypeDescription="Microsoft PowerPoint Slide" ma:contentTypeScope="" ma:versionID="5e6269f576f7c1933744718085276acd">
  <xsd:schema xmlns:xsd="http://www.w3.org/2001/XMLSchema" xmlns:xs="http://www.w3.org/2001/XMLSchema" xmlns:p="http://schemas.microsoft.com/office/2006/metadata/properties" xmlns:ns1="http://schemas.microsoft.com/sharepoint/v3" xmlns:ns3="3f367a74-7294-440b-bcf2-615eafc1d48f" targetNamespace="http://schemas.microsoft.com/office/2006/metadata/properties" ma:root="true" ma:fieldsID="16b15a480c74915e0b6274fc85b5e503" ns1:_="" ns3:_="">
    <xsd:import namespace="http://schemas.microsoft.com/sharepoint/v3"/>
    <xsd:import namespace="3f367a74-7294-440b-bcf2-615eafc1d48f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3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0" nillable="true" ma:displayName="Presentation" ma:internalName="Presentation">
      <xsd:simpleType>
        <xsd:restriction base="dms:Text"/>
      </xsd:simpleType>
    </xsd:element>
    <xsd:element name="SlideDescription" ma:index="1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367a74-7294-440b-bcf2-615eafc1d48f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 ma:readOnly="fals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 xsi:nil="true"/>
    <SlideDescription xmlns="http://schemas.microsoft.com/sharepoint/v3" xsi:nil="true"/>
    <Funding xmlns="3f367a74-7294-440b-bcf2-615eafc1d48f">DOE ASR and CMDV</Funding>
  </documentManagement>
</p:properties>
</file>

<file path=customXml/itemProps1.xml><?xml version="1.0" encoding="utf-8"?>
<ds:datastoreItem xmlns:ds="http://schemas.openxmlformats.org/officeDocument/2006/customXml" ds:itemID="{3332534B-75BE-4DDE-8051-072AB1D916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f367a74-7294-440b-bcf2-615eafc1d4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3f367a74-7294-440b-bcf2-615eafc1d48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6214</TotalTime>
  <Words>302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Fan, Jiwen</cp:lastModifiedBy>
  <cp:revision>30</cp:revision>
  <cp:lastPrinted>2011-05-11T17:30:12Z</cp:lastPrinted>
  <dcterms:created xsi:type="dcterms:W3CDTF">2017-11-02T21:19:41Z</dcterms:created>
  <dcterms:modified xsi:type="dcterms:W3CDTF">2019-09-26T16:52:30Z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0x010100A22E315B1F3C42B49A0E90D2F9AB5AB100DD0966E738D64E49B965032E22FBBBFF</vt:lpwstr>
  </property>
  <property fmtid="{D5CDD505-2E9C-101B-9397-08002B2CF9AE}" pid="4" name="Order">
    <vt:r8>69500</vt:r8>
  </property>
  <property fmtid="{D5CDD505-2E9C-101B-9397-08002B2CF9AE}" pid="5" name="FY">
    <vt:lpwstr/>
  </property>
  <property fmtid="{D5CDD505-2E9C-101B-9397-08002B2CF9AE}" pid="6" name="Highlight">
    <vt:lpwstr/>
  </property>
</Properties>
</file>