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2" r:id="rId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cmAuthor id="2" name="William D Collins" initials="WDC [2]" lastIdx="1" clrIdx="1"/>
  <p:cmAuthor id="3" name="William D Collins" initials="WDC [3]" lastIdx="1" clrIdx="2"/>
  <p:cmAuthor id="4" name="William D Collins" initials="WDC [4]" lastIdx="1" clrIdx="3"/>
  <p:cmAuthor id="5" name="William D Collins" initials="WDC [5]" lastIdx="1" clrIdx="4"/>
  <p:cmAuthor id="6" name="William D Collins" initials="WDC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86E25"/>
    <a:srgbClr val="1C75BC"/>
    <a:srgbClr val="88AC2E"/>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autoAdjust="0"/>
    <p:restoredTop sz="94574" autoAdjust="0"/>
  </p:normalViewPr>
  <p:slideViewPr>
    <p:cSldViewPr snapToGrid="0" snapToObjects="1">
      <p:cViewPr varScale="1">
        <p:scale>
          <a:sx n="83" d="100"/>
          <a:sy n="83" d="100"/>
        </p:scale>
        <p:origin x="60" y="3360"/>
      </p:cViewPr>
      <p:guideLst>
        <p:guide orient="horz" pos="162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3/16/2022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3/16/2022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531495"/>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chemeClr val="accent4"/>
                </a:solidFill>
              </a:defRPr>
            </a:lvl1pPr>
            <a:lvl2pPr>
              <a:defRPr sz="105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1" y="1980861"/>
            <a:ext cx="5786275" cy="909297"/>
          </a:xfrm>
          <a:prstGeom prst="rect">
            <a:avLst/>
          </a:prstGeom>
        </p:spPr>
        <p:txBody>
          <a:bodyPr/>
          <a:lstStyle>
            <a:lvl1pPr marL="171450">
              <a:defRPr sz="12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1" y="3160769"/>
            <a:ext cx="5786275" cy="1525531"/>
          </a:xfrm>
          <a:prstGeom prst="rect">
            <a:avLst/>
          </a:prstGeom>
        </p:spPr>
        <p:txBody>
          <a:bodyPr>
            <a:normAutofit/>
          </a:bodyPr>
          <a:lstStyle>
            <a:lvl1pPr marL="214313" indent="-214313">
              <a:buFont typeface="Arial" panose="020B0604020202020204" pitchFamily="34" charset="0"/>
              <a:buChar char="‒"/>
              <a:defRPr sz="1050" b="0">
                <a:solidFill>
                  <a:srgbClr val="1C75BC"/>
                </a:solidFill>
              </a:defRPr>
            </a:lvl1pPr>
          </a:lstStyle>
          <a:p>
            <a:pPr lvl="0"/>
            <a:r>
              <a:rPr lang="en-US" dirty="0"/>
              <a:t>Address the research approach in 2-4 bullet points</a:t>
            </a:r>
          </a:p>
        </p:txBody>
      </p:sp>
      <p:pic>
        <p:nvPicPr>
          <p:cNvPr id="50" name="Picture 49"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52"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347346" y="4747975"/>
            <a:ext cx="2883535" cy="329803"/>
          </a:xfrm>
          <a:prstGeom prst="rect">
            <a:avLst/>
          </a:prstGeom>
        </p:spPr>
        <p:txBody>
          <a:bodyPr/>
          <a:lstStyle>
            <a:lvl1pPr>
              <a:defRPr sz="825" baseline="0">
                <a:solidFill>
                  <a:schemeClr val="accent4"/>
                </a:solidFill>
              </a:defRPr>
            </a:lvl1pPr>
          </a:lstStyle>
          <a:p>
            <a:pPr lvl="0"/>
            <a:r>
              <a:rPr lang="en-US" dirty="0"/>
              <a:t>Sponsor logo here</a:t>
            </a:r>
          </a:p>
        </p:txBody>
      </p:sp>
      <p:cxnSp>
        <p:nvCxnSpPr>
          <p:cNvPr id="3" name="Straight Connector 2"/>
          <p:cNvCxnSpPr/>
          <p:nvPr userDrawn="1"/>
        </p:nvCxnSpPr>
        <p:spPr>
          <a:xfrm>
            <a:off x="0" y="550885"/>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4681690"/>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14" name="Picture 20" descr="CRD_logo_new2.png"/>
          <p:cNvPicPr>
            <a:picLocks noChangeAspect="1"/>
          </p:cNvPicPr>
          <p:nvPr userDrawn="1"/>
        </p:nvPicPr>
        <p:blipFill>
          <a:blip r:embed="rId3"/>
          <a:srcRect/>
          <a:stretch>
            <a:fillRect/>
          </a:stretch>
        </p:blipFill>
        <p:spPr bwMode="auto">
          <a:xfrm>
            <a:off x="6955182" y="4686301"/>
            <a:ext cx="988971" cy="461810"/>
          </a:xfrm>
          <a:prstGeom prst="rect">
            <a:avLst/>
          </a:prstGeom>
          <a:noFill/>
          <a:ln w="9525">
            <a:noFill/>
            <a:miter lim="800000"/>
            <a:headEnd/>
            <a:tailEnd/>
          </a:ln>
        </p:spPr>
      </p:pic>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1" y="247650"/>
            <a:ext cx="9140825" cy="178594"/>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4" name="Wave 3"/>
          <p:cNvSpPr/>
          <p:nvPr userDrawn="1"/>
        </p:nvSpPr>
        <p:spPr>
          <a:xfrm>
            <a:off x="3176" y="233363"/>
            <a:ext cx="9140825" cy="164306"/>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5" name="Wave 4"/>
          <p:cNvSpPr/>
          <p:nvPr userDrawn="1"/>
        </p:nvSpPr>
        <p:spPr>
          <a:xfrm>
            <a:off x="1" y="197644"/>
            <a:ext cx="9140825" cy="175022"/>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6" name="Wave 5"/>
          <p:cNvSpPr/>
          <p:nvPr userDrawn="1"/>
        </p:nvSpPr>
        <p:spPr>
          <a:xfrm>
            <a:off x="0" y="48816"/>
            <a:ext cx="9144000" cy="2714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7" name="Rectangle 6"/>
          <p:cNvSpPr/>
          <p:nvPr userDrawn="1"/>
        </p:nvSpPr>
        <p:spPr>
          <a:xfrm>
            <a:off x="0" y="0"/>
            <a:ext cx="9144000" cy="2286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77666">
              <a:defRPr/>
            </a:pPr>
            <a:endParaRPr lang="en-US" sz="1350" dirty="0">
              <a:solidFill>
                <a:prstClr val="white"/>
              </a:solidFill>
            </a:endParaRPr>
          </a:p>
        </p:txBody>
      </p:sp>
      <p:sp>
        <p:nvSpPr>
          <p:cNvPr id="8" name="Wave 7"/>
          <p:cNvSpPr/>
          <p:nvPr userDrawn="1"/>
        </p:nvSpPr>
        <p:spPr>
          <a:xfrm>
            <a:off x="-3175" y="417910"/>
            <a:ext cx="9147175" cy="17502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9" name="Title Placeholder 1"/>
          <p:cNvSpPr>
            <a:spLocks noGrp="1"/>
          </p:cNvSpPr>
          <p:nvPr>
            <p:ph type="title" hasCustomPrompt="1"/>
          </p:nvPr>
        </p:nvSpPr>
        <p:spPr bwMode="auto">
          <a:xfrm>
            <a:off x="0" y="0"/>
            <a:ext cx="9144000" cy="531495"/>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chemeClr val="accent4"/>
                </a:solidFill>
              </a:defRPr>
            </a:lvl1pPr>
            <a:lvl2pPr>
              <a:defRPr sz="105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1" y="1980861"/>
            <a:ext cx="5786275" cy="909297"/>
          </a:xfrm>
          <a:prstGeom prst="rect">
            <a:avLst/>
          </a:prstGeom>
        </p:spPr>
        <p:txBody>
          <a:bodyPr/>
          <a:lstStyle>
            <a:lvl1pPr marL="171450">
              <a:defRPr sz="12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1" y="3160769"/>
            <a:ext cx="5786275" cy="1525531"/>
          </a:xfrm>
          <a:prstGeom prst="rect">
            <a:avLst/>
          </a:prstGeom>
        </p:spPr>
        <p:txBody>
          <a:bodyPr>
            <a:normAutofit/>
          </a:bodyPr>
          <a:lstStyle>
            <a:lvl1pPr marL="214313" indent="-214313">
              <a:buFont typeface="Arial" panose="020B0604020202020204" pitchFamily="34" charset="0"/>
              <a:buChar char="‒"/>
              <a:defRPr sz="1050" b="0">
                <a:solidFill>
                  <a:srgbClr val="1C75BC"/>
                </a:solidFill>
              </a:defRPr>
            </a:lvl1pPr>
          </a:lstStyle>
          <a:p>
            <a:pPr lvl="0"/>
            <a:r>
              <a:rPr lang="en-US" dirty="0"/>
              <a:t>Address the research approach in 2-4 bullet points</a:t>
            </a:r>
          </a:p>
        </p:txBody>
      </p:sp>
      <p:pic>
        <p:nvPicPr>
          <p:cNvPr id="19" name="Picture 18"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20"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347346" y="4747975"/>
            <a:ext cx="2883535" cy="329803"/>
          </a:xfrm>
          <a:prstGeom prst="rect">
            <a:avLst/>
          </a:prstGeom>
        </p:spPr>
        <p:txBody>
          <a:bodyPr/>
          <a:lstStyle>
            <a:lvl1pPr>
              <a:defRPr sz="825" baseline="0">
                <a:solidFill>
                  <a:schemeClr val="accent4"/>
                </a:solidFill>
              </a:defRPr>
            </a:lvl1pPr>
          </a:lstStyle>
          <a:p>
            <a:pPr lvl="0"/>
            <a:r>
              <a:rPr lang="en-US" dirty="0"/>
              <a:t>Sponsor logo here</a:t>
            </a:r>
          </a:p>
        </p:txBody>
      </p:sp>
      <p:cxnSp>
        <p:nvCxnSpPr>
          <p:cNvPr id="22" name="Straight Connector 21"/>
          <p:cNvCxnSpPr/>
          <p:nvPr userDrawn="1"/>
        </p:nvCxnSpPr>
        <p:spPr>
          <a:xfrm>
            <a:off x="0" y="550885"/>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4681690"/>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24" name="Picture 20" descr="CRD_logo_new2.png"/>
          <p:cNvPicPr>
            <a:picLocks noChangeAspect="1"/>
          </p:cNvPicPr>
          <p:nvPr userDrawn="1"/>
        </p:nvPicPr>
        <p:blipFill>
          <a:blip r:embed="rId3"/>
          <a:srcRect/>
          <a:stretch>
            <a:fillRect/>
          </a:stretch>
        </p:blipFill>
        <p:spPr bwMode="auto">
          <a:xfrm>
            <a:off x="6955182" y="4686301"/>
            <a:ext cx="988971" cy="461810"/>
          </a:xfrm>
          <a:prstGeom prst="rect">
            <a:avLst/>
          </a:prstGeom>
          <a:noFill/>
          <a:ln w="9525">
            <a:noFill/>
            <a:miter lim="800000"/>
            <a:headEnd/>
            <a:tailEnd/>
          </a:ln>
        </p:spPr>
      </p:pic>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3470"/>
            <a:ext cx="8392886" cy="531495"/>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rgbClr val="008000"/>
                </a:solidFill>
              </a:defRPr>
            </a:lvl1pPr>
            <a:lvl2pPr>
              <a:defRPr sz="105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1" y="952418"/>
            <a:ext cx="5786275" cy="767525"/>
          </a:xfrm>
          <a:prstGeom prst="rect">
            <a:avLst/>
          </a:prstGeom>
        </p:spPr>
        <p:txBody>
          <a:bodyPr/>
          <a:lstStyle>
            <a:lvl1pPr marL="171450">
              <a:defRPr sz="12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95590" y="2343631"/>
            <a:ext cx="5786275" cy="562025"/>
          </a:xfrm>
          <a:prstGeom prst="rect">
            <a:avLst/>
          </a:prstGeom>
        </p:spPr>
        <p:txBody>
          <a:bodyPr/>
          <a:lstStyle>
            <a:lvl1pPr marL="171450">
              <a:defRPr sz="12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1" y="3160770"/>
            <a:ext cx="5786275" cy="710236"/>
          </a:xfrm>
          <a:prstGeom prst="rect">
            <a:avLst/>
          </a:prstGeom>
        </p:spPr>
        <p:txBody>
          <a:bodyPr>
            <a:normAutofit/>
          </a:bodyPr>
          <a:lstStyle>
            <a:lvl1pPr marL="214313" indent="-214313">
              <a:buFont typeface="Arial" panose="020B0604020202020204" pitchFamily="34" charset="0"/>
              <a:buChar char="‒"/>
              <a:defRPr sz="105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p:cNvPicPr>
          <p:nvPr userDrawn="1"/>
        </p:nvPicPr>
        <p:blipFill>
          <a:blip r:embed="rId3" cstate="print"/>
          <a:srcRect/>
          <a:stretch>
            <a:fillRect/>
          </a:stretch>
        </p:blipFill>
        <p:spPr bwMode="auto">
          <a:xfrm>
            <a:off x="373424" y="4724281"/>
            <a:ext cx="2438400" cy="365760"/>
          </a:xfrm>
          <a:prstGeom prst="rect">
            <a:avLst/>
          </a:prstGeom>
          <a:noFill/>
          <a:ln w="9525">
            <a:noFill/>
            <a:miter lim="800000"/>
            <a:headEnd/>
            <a:tailEnd/>
          </a:ln>
        </p:spPr>
      </p:pic>
      <p:pic>
        <p:nvPicPr>
          <p:cNvPr id="50" name="Picture 49" descr="Berkeley_Lab_Logo_Smal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77202" y="4678846"/>
            <a:ext cx="586454" cy="456629"/>
          </a:xfrm>
          <a:prstGeom prst="rect">
            <a:avLst/>
          </a:prstGeom>
        </p:spPr>
      </p:pic>
      <p:sp>
        <p:nvSpPr>
          <p:cNvPr id="52"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rgbClr val="E86E25"/>
                </a:solidFill>
              </a:defRPr>
            </a:lvl1pPr>
          </a:lstStyle>
          <a:p>
            <a:pPr lvl="0"/>
            <a:r>
              <a:rPr lang="en-US" dirty="0"/>
              <a:t>Optional - additional logos here (project logo, collaborators, etc.)</a:t>
            </a:r>
          </a:p>
        </p:txBody>
      </p:sp>
      <p:pic>
        <p:nvPicPr>
          <p:cNvPr id="12" name="Picture 20" descr="CRD_logo_new2.png"/>
          <p:cNvPicPr>
            <a:picLocks/>
          </p:cNvPicPr>
          <p:nvPr userDrawn="1"/>
        </p:nvPicPr>
        <p:blipFill>
          <a:blip r:embed="rId5"/>
          <a:srcRect/>
          <a:stretch>
            <a:fillRect/>
          </a:stretch>
        </p:blipFill>
        <p:spPr bwMode="auto">
          <a:xfrm>
            <a:off x="6955182" y="4603488"/>
            <a:ext cx="988971" cy="607346"/>
          </a:xfrm>
          <a:prstGeom prst="rect">
            <a:avLst/>
          </a:prstGeom>
          <a:noFill/>
          <a:ln w="9525">
            <a:noFill/>
            <a:miter lim="800000"/>
            <a:headEnd/>
            <a:tailEnd/>
          </a:ln>
        </p:spPr>
      </p:pic>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3470"/>
            <a:ext cx="8392886" cy="531495"/>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29494" y="594966"/>
            <a:ext cx="3350984" cy="3578253"/>
          </a:xfrm>
          <a:prstGeom prst="rect">
            <a:avLst/>
          </a:prstGeom>
        </p:spPr>
        <p:txBody>
          <a:bodyPr/>
          <a:lstStyle>
            <a:lvl1pPr>
              <a:defRPr sz="1350" b="0" baseline="0">
                <a:solidFill>
                  <a:srgbClr val="008000"/>
                </a:solidFill>
              </a:defRPr>
            </a:lvl1pPr>
            <a:lvl2pPr>
              <a:defRPr sz="105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1" y="1980861"/>
            <a:ext cx="5786275" cy="909297"/>
          </a:xfrm>
          <a:prstGeom prst="rect">
            <a:avLst/>
          </a:prstGeom>
        </p:spPr>
        <p:txBody>
          <a:bodyPr/>
          <a:lstStyle>
            <a:lvl1pPr marL="171450">
              <a:defRPr sz="12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1" y="3797085"/>
            <a:ext cx="5786275" cy="889215"/>
          </a:xfrm>
          <a:prstGeom prst="rect">
            <a:avLst/>
          </a:prstGeom>
        </p:spPr>
        <p:txBody>
          <a:bodyPr>
            <a:normAutofit/>
          </a:bodyPr>
          <a:lstStyle>
            <a:lvl1pPr marL="214313" indent="-214313">
              <a:buFont typeface="Arial" panose="020B0604020202020204" pitchFamily="34" charset="0"/>
              <a:buChar char="‒"/>
              <a:defRPr sz="105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4766083"/>
            <a:ext cx="2438400" cy="305990"/>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4742461"/>
            <a:ext cx="1351650" cy="27432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3679" y="4720590"/>
            <a:ext cx="548640" cy="402355"/>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5960576" y="4720229"/>
            <a:ext cx="548640" cy="39304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p:cNvSpPr>
            <a:spLocks noGrp="1"/>
          </p:cNvSpPr>
          <p:nvPr>
            <p:ph type="body" sz="quarter" idx="36" hasCustomPrompt="1"/>
          </p:nvPr>
        </p:nvSpPr>
        <p:spPr>
          <a:xfrm>
            <a:off x="14289" y="3981450"/>
            <a:ext cx="3373437" cy="184547"/>
          </a:xfrm>
          <a:prstGeom prst="rect">
            <a:avLst/>
          </a:prstGeom>
        </p:spPr>
        <p:txBody>
          <a:bodyPr/>
          <a:lstStyle>
            <a:lvl1pPr>
              <a:defRPr sz="75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3387841" y="2930129"/>
            <a:ext cx="5786275" cy="20859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Research Details</a:t>
            </a:r>
          </a:p>
        </p:txBody>
      </p:sp>
      <p:sp>
        <p:nvSpPr>
          <p:cNvPr id="6" name="Text Placeholder 21"/>
          <p:cNvSpPr txBox="1">
            <a:spLocks/>
          </p:cNvSpPr>
          <p:nvPr userDrawn="1"/>
        </p:nvSpPr>
        <p:spPr>
          <a:xfrm>
            <a:off x="3387841" y="2257584"/>
            <a:ext cx="5786275" cy="47620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Significance and Impact</a:t>
            </a:r>
          </a:p>
        </p:txBody>
      </p:sp>
      <p:sp>
        <p:nvSpPr>
          <p:cNvPr id="7" name="Text Placeholder 21"/>
          <p:cNvSpPr txBox="1">
            <a:spLocks/>
          </p:cNvSpPr>
          <p:nvPr userDrawn="1"/>
        </p:nvSpPr>
        <p:spPr>
          <a:xfrm>
            <a:off x="3387841" y="586979"/>
            <a:ext cx="5786275" cy="20597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Scientific Achievement</a:t>
            </a:r>
          </a:p>
        </p:txBody>
      </p:sp>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18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1800">
          <a:solidFill>
            <a:srgbClr val="106636"/>
          </a:solidFill>
          <a:latin typeface="Arial" charset="0"/>
          <a:cs typeface="Arial" charset="0"/>
        </a:defRPr>
      </a:lvl2pPr>
      <a:lvl3pPr algn="ctr" rtl="0" eaLnBrk="1" fontAlgn="base" hangingPunct="1">
        <a:spcBef>
          <a:spcPct val="0"/>
        </a:spcBef>
        <a:spcAft>
          <a:spcPct val="0"/>
        </a:spcAft>
        <a:defRPr sz="1800">
          <a:solidFill>
            <a:srgbClr val="106636"/>
          </a:solidFill>
          <a:latin typeface="Arial" charset="0"/>
          <a:cs typeface="Arial" charset="0"/>
        </a:defRPr>
      </a:lvl3pPr>
      <a:lvl4pPr algn="ctr" rtl="0" eaLnBrk="1" fontAlgn="base" hangingPunct="1">
        <a:spcBef>
          <a:spcPct val="0"/>
        </a:spcBef>
        <a:spcAft>
          <a:spcPct val="0"/>
        </a:spcAft>
        <a:defRPr sz="1800">
          <a:solidFill>
            <a:srgbClr val="106636"/>
          </a:solidFill>
          <a:latin typeface="Arial" charset="0"/>
          <a:cs typeface="Arial" charset="0"/>
        </a:defRPr>
      </a:lvl4pPr>
      <a:lvl5pPr algn="ctr" rtl="0" eaLnBrk="1" fontAlgn="base" hangingPunct="1">
        <a:spcBef>
          <a:spcPct val="0"/>
        </a:spcBef>
        <a:spcAft>
          <a:spcPct val="0"/>
        </a:spcAft>
        <a:defRPr sz="1800">
          <a:solidFill>
            <a:srgbClr val="106636"/>
          </a:solidFill>
          <a:latin typeface="Arial" charset="0"/>
          <a:cs typeface="Arial" charset="0"/>
        </a:defRPr>
      </a:lvl5pPr>
      <a:lvl6pPr marL="341891" algn="ctr" rtl="0" eaLnBrk="1" fontAlgn="base" hangingPunct="1">
        <a:spcBef>
          <a:spcPct val="0"/>
        </a:spcBef>
        <a:spcAft>
          <a:spcPct val="0"/>
        </a:spcAft>
        <a:defRPr sz="1800">
          <a:solidFill>
            <a:srgbClr val="106636"/>
          </a:solidFill>
          <a:latin typeface="Arial" charset="0"/>
          <a:cs typeface="Arial" charset="0"/>
        </a:defRPr>
      </a:lvl6pPr>
      <a:lvl7pPr marL="683783" algn="ctr" rtl="0" eaLnBrk="1" fontAlgn="base" hangingPunct="1">
        <a:spcBef>
          <a:spcPct val="0"/>
        </a:spcBef>
        <a:spcAft>
          <a:spcPct val="0"/>
        </a:spcAft>
        <a:defRPr sz="1800">
          <a:solidFill>
            <a:srgbClr val="106636"/>
          </a:solidFill>
          <a:latin typeface="Arial" charset="0"/>
          <a:cs typeface="Arial" charset="0"/>
        </a:defRPr>
      </a:lvl7pPr>
      <a:lvl8pPr marL="1025670" algn="ctr" rtl="0" eaLnBrk="1" fontAlgn="base" hangingPunct="1">
        <a:spcBef>
          <a:spcPct val="0"/>
        </a:spcBef>
        <a:spcAft>
          <a:spcPct val="0"/>
        </a:spcAft>
        <a:defRPr sz="1800">
          <a:solidFill>
            <a:srgbClr val="106636"/>
          </a:solidFill>
          <a:latin typeface="Arial" charset="0"/>
          <a:cs typeface="Arial" charset="0"/>
        </a:defRPr>
      </a:lvl8pPr>
      <a:lvl9pPr marL="1367565" algn="ctr" rtl="0" eaLnBrk="1" fontAlgn="base" hangingPunct="1">
        <a:spcBef>
          <a:spcPct val="0"/>
        </a:spcBef>
        <a:spcAft>
          <a:spcPct val="0"/>
        </a:spcAft>
        <a:defRPr sz="18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350" b="1" kern="1200">
          <a:solidFill>
            <a:srgbClr val="008000"/>
          </a:solidFill>
          <a:latin typeface="Arial" pitchFamily="34" charset="0"/>
          <a:ea typeface="+mn-ea"/>
          <a:cs typeface="Arial" pitchFamily="34" charset="0"/>
        </a:defRPr>
      </a:lvl1pPr>
      <a:lvl2pPr marL="342377" indent="0" algn="l" rtl="0" eaLnBrk="1" fontAlgn="base" hangingPunct="1">
        <a:spcBef>
          <a:spcPct val="20000"/>
        </a:spcBef>
        <a:spcAft>
          <a:spcPct val="0"/>
        </a:spcAft>
        <a:buFont typeface="Arial" charset="0"/>
        <a:buNone/>
        <a:defRPr sz="1350" kern="1200">
          <a:solidFill>
            <a:srgbClr val="404040"/>
          </a:solidFill>
          <a:latin typeface="Arial" pitchFamily="34" charset="0"/>
          <a:ea typeface="+mn-ea"/>
          <a:cs typeface="Arial" pitchFamily="34" charset="0"/>
        </a:defRPr>
      </a:lvl2pPr>
      <a:lvl3pPr marL="853571"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3pPr>
      <a:lvl4pPr marL="1195949"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1538328"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1880404"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295"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186"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077"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3783" rtl="0" eaLnBrk="1" latinLnBrk="0" hangingPunct="1">
        <a:defRPr sz="1350" kern="1200">
          <a:solidFill>
            <a:schemeClr val="tx1"/>
          </a:solidFill>
          <a:latin typeface="+mn-lt"/>
          <a:ea typeface="+mn-ea"/>
          <a:cs typeface="+mn-cs"/>
        </a:defRPr>
      </a:lvl1pPr>
      <a:lvl2pPr marL="341891" algn="l" defTabSz="683783" rtl="0" eaLnBrk="1" latinLnBrk="0" hangingPunct="1">
        <a:defRPr sz="1350" kern="1200">
          <a:solidFill>
            <a:schemeClr val="tx1"/>
          </a:solidFill>
          <a:latin typeface="+mn-lt"/>
          <a:ea typeface="+mn-ea"/>
          <a:cs typeface="+mn-cs"/>
        </a:defRPr>
      </a:lvl2pPr>
      <a:lvl3pPr marL="683783" algn="l" defTabSz="683783" rtl="0" eaLnBrk="1" latinLnBrk="0" hangingPunct="1">
        <a:defRPr sz="1350" kern="1200">
          <a:solidFill>
            <a:schemeClr val="tx1"/>
          </a:solidFill>
          <a:latin typeface="+mn-lt"/>
          <a:ea typeface="+mn-ea"/>
          <a:cs typeface="+mn-cs"/>
        </a:defRPr>
      </a:lvl3pPr>
      <a:lvl4pPr marL="1025670" algn="l" defTabSz="683783" rtl="0" eaLnBrk="1" latinLnBrk="0" hangingPunct="1">
        <a:defRPr sz="1350" kern="1200">
          <a:solidFill>
            <a:schemeClr val="tx1"/>
          </a:solidFill>
          <a:latin typeface="+mn-lt"/>
          <a:ea typeface="+mn-ea"/>
          <a:cs typeface="+mn-cs"/>
        </a:defRPr>
      </a:lvl4pPr>
      <a:lvl5pPr marL="1367565" algn="l" defTabSz="683783" rtl="0" eaLnBrk="1" latinLnBrk="0" hangingPunct="1">
        <a:defRPr sz="1350" kern="1200">
          <a:solidFill>
            <a:schemeClr val="tx1"/>
          </a:solidFill>
          <a:latin typeface="+mn-lt"/>
          <a:ea typeface="+mn-ea"/>
          <a:cs typeface="+mn-cs"/>
        </a:defRPr>
      </a:lvl5pPr>
      <a:lvl6pPr marL="1709455" algn="l" defTabSz="683783" rtl="0" eaLnBrk="1" latinLnBrk="0" hangingPunct="1">
        <a:defRPr sz="1350" kern="1200">
          <a:solidFill>
            <a:schemeClr val="tx1"/>
          </a:solidFill>
          <a:latin typeface="+mn-lt"/>
          <a:ea typeface="+mn-ea"/>
          <a:cs typeface="+mn-cs"/>
        </a:defRPr>
      </a:lvl6pPr>
      <a:lvl7pPr marL="2051347" algn="l" defTabSz="683783" rtl="0" eaLnBrk="1" latinLnBrk="0" hangingPunct="1">
        <a:defRPr sz="1350" kern="1200">
          <a:solidFill>
            <a:schemeClr val="tx1"/>
          </a:solidFill>
          <a:latin typeface="+mn-lt"/>
          <a:ea typeface="+mn-ea"/>
          <a:cs typeface="+mn-cs"/>
        </a:defRPr>
      </a:lvl7pPr>
      <a:lvl8pPr marL="2393240" algn="l" defTabSz="683783" rtl="0" eaLnBrk="1" latinLnBrk="0" hangingPunct="1">
        <a:defRPr sz="1350" kern="1200">
          <a:solidFill>
            <a:schemeClr val="tx1"/>
          </a:solidFill>
          <a:latin typeface="+mn-lt"/>
          <a:ea typeface="+mn-ea"/>
          <a:cs typeface="+mn-cs"/>
        </a:defRPr>
      </a:lvl8pPr>
      <a:lvl9pPr marL="2735132" algn="l" defTabSz="683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131389" y="3226279"/>
            <a:ext cx="6593043" cy="1111087"/>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Research Details</a:t>
            </a:r>
          </a:p>
        </p:txBody>
      </p:sp>
      <p:sp>
        <p:nvSpPr>
          <p:cNvPr id="3" name="Text Placeholder 21"/>
          <p:cNvSpPr txBox="1">
            <a:spLocks/>
          </p:cNvSpPr>
          <p:nvPr userDrawn="1"/>
        </p:nvSpPr>
        <p:spPr>
          <a:xfrm>
            <a:off x="3084164" y="2467156"/>
            <a:ext cx="6640268" cy="555014"/>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Significance and Impact</a:t>
            </a:r>
          </a:p>
        </p:txBody>
      </p:sp>
      <p:sp>
        <p:nvSpPr>
          <p:cNvPr id="4" name="Text Placeholder 21"/>
          <p:cNvSpPr txBox="1">
            <a:spLocks/>
          </p:cNvSpPr>
          <p:nvPr userDrawn="1"/>
        </p:nvSpPr>
        <p:spPr>
          <a:xfrm>
            <a:off x="3037668" y="586979"/>
            <a:ext cx="6136447" cy="20597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Scientific Achievement</a:t>
            </a:r>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18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1800">
          <a:solidFill>
            <a:srgbClr val="106636"/>
          </a:solidFill>
          <a:latin typeface="Arial" charset="0"/>
          <a:cs typeface="Arial" charset="0"/>
        </a:defRPr>
      </a:lvl2pPr>
      <a:lvl3pPr algn="ctr" rtl="0" eaLnBrk="1" fontAlgn="base" hangingPunct="1">
        <a:spcBef>
          <a:spcPct val="0"/>
        </a:spcBef>
        <a:spcAft>
          <a:spcPct val="0"/>
        </a:spcAft>
        <a:defRPr sz="1800">
          <a:solidFill>
            <a:srgbClr val="106636"/>
          </a:solidFill>
          <a:latin typeface="Arial" charset="0"/>
          <a:cs typeface="Arial" charset="0"/>
        </a:defRPr>
      </a:lvl3pPr>
      <a:lvl4pPr algn="ctr" rtl="0" eaLnBrk="1" fontAlgn="base" hangingPunct="1">
        <a:spcBef>
          <a:spcPct val="0"/>
        </a:spcBef>
        <a:spcAft>
          <a:spcPct val="0"/>
        </a:spcAft>
        <a:defRPr sz="1800">
          <a:solidFill>
            <a:srgbClr val="106636"/>
          </a:solidFill>
          <a:latin typeface="Arial" charset="0"/>
          <a:cs typeface="Arial" charset="0"/>
        </a:defRPr>
      </a:lvl4pPr>
      <a:lvl5pPr algn="ctr" rtl="0" eaLnBrk="1" fontAlgn="base" hangingPunct="1">
        <a:spcBef>
          <a:spcPct val="0"/>
        </a:spcBef>
        <a:spcAft>
          <a:spcPct val="0"/>
        </a:spcAft>
        <a:defRPr sz="1800">
          <a:solidFill>
            <a:srgbClr val="106636"/>
          </a:solidFill>
          <a:latin typeface="Arial" charset="0"/>
          <a:cs typeface="Arial" charset="0"/>
        </a:defRPr>
      </a:lvl5pPr>
      <a:lvl6pPr marL="341891" algn="ctr" rtl="0" eaLnBrk="1" fontAlgn="base" hangingPunct="1">
        <a:spcBef>
          <a:spcPct val="0"/>
        </a:spcBef>
        <a:spcAft>
          <a:spcPct val="0"/>
        </a:spcAft>
        <a:defRPr sz="1800">
          <a:solidFill>
            <a:srgbClr val="106636"/>
          </a:solidFill>
          <a:latin typeface="Arial" charset="0"/>
          <a:cs typeface="Arial" charset="0"/>
        </a:defRPr>
      </a:lvl6pPr>
      <a:lvl7pPr marL="683783" algn="ctr" rtl="0" eaLnBrk="1" fontAlgn="base" hangingPunct="1">
        <a:spcBef>
          <a:spcPct val="0"/>
        </a:spcBef>
        <a:spcAft>
          <a:spcPct val="0"/>
        </a:spcAft>
        <a:defRPr sz="1800">
          <a:solidFill>
            <a:srgbClr val="106636"/>
          </a:solidFill>
          <a:latin typeface="Arial" charset="0"/>
          <a:cs typeface="Arial" charset="0"/>
        </a:defRPr>
      </a:lvl7pPr>
      <a:lvl8pPr marL="1025670" algn="ctr" rtl="0" eaLnBrk="1" fontAlgn="base" hangingPunct="1">
        <a:spcBef>
          <a:spcPct val="0"/>
        </a:spcBef>
        <a:spcAft>
          <a:spcPct val="0"/>
        </a:spcAft>
        <a:defRPr sz="1800">
          <a:solidFill>
            <a:srgbClr val="106636"/>
          </a:solidFill>
          <a:latin typeface="Arial" charset="0"/>
          <a:cs typeface="Arial" charset="0"/>
        </a:defRPr>
      </a:lvl8pPr>
      <a:lvl9pPr marL="1367565" algn="ctr" rtl="0" eaLnBrk="1" fontAlgn="base" hangingPunct="1">
        <a:spcBef>
          <a:spcPct val="0"/>
        </a:spcBef>
        <a:spcAft>
          <a:spcPct val="0"/>
        </a:spcAft>
        <a:defRPr sz="18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350" b="1" kern="1200">
          <a:solidFill>
            <a:srgbClr val="008000"/>
          </a:solidFill>
          <a:latin typeface="Arial" pitchFamily="34" charset="0"/>
          <a:ea typeface="+mn-ea"/>
          <a:cs typeface="Arial" pitchFamily="34" charset="0"/>
        </a:defRPr>
      </a:lvl1pPr>
      <a:lvl2pPr marL="342377" indent="0" algn="l" rtl="0" eaLnBrk="1" fontAlgn="base" hangingPunct="1">
        <a:spcBef>
          <a:spcPct val="20000"/>
        </a:spcBef>
        <a:spcAft>
          <a:spcPct val="0"/>
        </a:spcAft>
        <a:buFont typeface="Arial" charset="0"/>
        <a:buNone/>
        <a:defRPr sz="1350" kern="1200">
          <a:solidFill>
            <a:srgbClr val="404040"/>
          </a:solidFill>
          <a:latin typeface="Arial" pitchFamily="34" charset="0"/>
          <a:ea typeface="+mn-ea"/>
          <a:cs typeface="Arial" pitchFamily="34" charset="0"/>
        </a:defRPr>
      </a:lvl2pPr>
      <a:lvl3pPr marL="853571"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3pPr>
      <a:lvl4pPr marL="1195949"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1538328"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1880404"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295"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186"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077"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3783" rtl="0" eaLnBrk="1" latinLnBrk="0" hangingPunct="1">
        <a:defRPr sz="1350" kern="1200">
          <a:solidFill>
            <a:schemeClr val="tx1"/>
          </a:solidFill>
          <a:latin typeface="+mn-lt"/>
          <a:ea typeface="+mn-ea"/>
          <a:cs typeface="+mn-cs"/>
        </a:defRPr>
      </a:lvl1pPr>
      <a:lvl2pPr marL="341891" algn="l" defTabSz="683783" rtl="0" eaLnBrk="1" latinLnBrk="0" hangingPunct="1">
        <a:defRPr sz="1350" kern="1200">
          <a:solidFill>
            <a:schemeClr val="tx1"/>
          </a:solidFill>
          <a:latin typeface="+mn-lt"/>
          <a:ea typeface="+mn-ea"/>
          <a:cs typeface="+mn-cs"/>
        </a:defRPr>
      </a:lvl2pPr>
      <a:lvl3pPr marL="683783" algn="l" defTabSz="683783" rtl="0" eaLnBrk="1" latinLnBrk="0" hangingPunct="1">
        <a:defRPr sz="1350" kern="1200">
          <a:solidFill>
            <a:schemeClr val="tx1"/>
          </a:solidFill>
          <a:latin typeface="+mn-lt"/>
          <a:ea typeface="+mn-ea"/>
          <a:cs typeface="+mn-cs"/>
        </a:defRPr>
      </a:lvl3pPr>
      <a:lvl4pPr marL="1025670" algn="l" defTabSz="683783" rtl="0" eaLnBrk="1" latinLnBrk="0" hangingPunct="1">
        <a:defRPr sz="1350" kern="1200">
          <a:solidFill>
            <a:schemeClr val="tx1"/>
          </a:solidFill>
          <a:latin typeface="+mn-lt"/>
          <a:ea typeface="+mn-ea"/>
          <a:cs typeface="+mn-cs"/>
        </a:defRPr>
      </a:lvl4pPr>
      <a:lvl5pPr marL="1367565" algn="l" defTabSz="683783" rtl="0" eaLnBrk="1" latinLnBrk="0" hangingPunct="1">
        <a:defRPr sz="1350" kern="1200">
          <a:solidFill>
            <a:schemeClr val="tx1"/>
          </a:solidFill>
          <a:latin typeface="+mn-lt"/>
          <a:ea typeface="+mn-ea"/>
          <a:cs typeface="+mn-cs"/>
        </a:defRPr>
      </a:lvl5pPr>
      <a:lvl6pPr marL="1709455" algn="l" defTabSz="683783" rtl="0" eaLnBrk="1" latinLnBrk="0" hangingPunct="1">
        <a:defRPr sz="1350" kern="1200">
          <a:solidFill>
            <a:schemeClr val="tx1"/>
          </a:solidFill>
          <a:latin typeface="+mn-lt"/>
          <a:ea typeface="+mn-ea"/>
          <a:cs typeface="+mn-cs"/>
        </a:defRPr>
      </a:lvl6pPr>
      <a:lvl7pPr marL="2051347" algn="l" defTabSz="683783" rtl="0" eaLnBrk="1" latinLnBrk="0" hangingPunct="1">
        <a:defRPr sz="1350" kern="1200">
          <a:solidFill>
            <a:schemeClr val="tx1"/>
          </a:solidFill>
          <a:latin typeface="+mn-lt"/>
          <a:ea typeface="+mn-ea"/>
          <a:cs typeface="+mn-cs"/>
        </a:defRPr>
      </a:lvl7pPr>
      <a:lvl8pPr marL="2393240" algn="l" defTabSz="683783" rtl="0" eaLnBrk="1" latinLnBrk="0" hangingPunct="1">
        <a:defRPr sz="1350" kern="1200">
          <a:solidFill>
            <a:schemeClr val="tx1"/>
          </a:solidFill>
          <a:latin typeface="+mn-lt"/>
          <a:ea typeface="+mn-ea"/>
          <a:cs typeface="+mn-cs"/>
        </a:defRPr>
      </a:lvl8pPr>
      <a:lvl9pPr marL="2735132" algn="l" defTabSz="683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415636" y="12038"/>
            <a:ext cx="8429105" cy="531495"/>
          </a:xfrm>
        </p:spPr>
        <p:txBody>
          <a:bodyPr/>
          <a:lstStyle/>
          <a:p>
            <a:r>
              <a:rPr lang="en-US" dirty="0"/>
              <a:t>Attributing Extreme Weather: </a:t>
            </a:r>
            <a:br>
              <a:rPr lang="en-US" dirty="0"/>
            </a:br>
            <a:r>
              <a:rPr lang="en-US" dirty="0"/>
              <a:t>The New Science of Extreme Event Attribution</a:t>
            </a:r>
          </a:p>
        </p:txBody>
      </p:sp>
      <p:sp>
        <p:nvSpPr>
          <p:cNvPr id="32" name="Text Placeholder 31"/>
          <p:cNvSpPr>
            <a:spLocks noGrp="1"/>
          </p:cNvSpPr>
          <p:nvPr>
            <p:ph type="body" sz="quarter" idx="30"/>
          </p:nvPr>
        </p:nvSpPr>
        <p:spPr>
          <a:xfrm>
            <a:off x="2518757" y="789709"/>
            <a:ext cx="6251170" cy="1891306"/>
          </a:xfrm>
        </p:spPr>
        <p:txBody>
          <a:bodyPr/>
          <a:lstStyle/>
          <a:p>
            <a:r>
              <a:rPr lang="en-US" dirty="0"/>
              <a:t>While March 14 (3/14) is celebrated by many by eating pie, few may know that it is also the “International Day of Mathematics”. The United Nations Educational, Scientific and Cultural Organization (UNESCO) solicited a brief for their book “</a:t>
            </a:r>
            <a:r>
              <a:rPr lang="en-US" i="1" dirty="0"/>
              <a:t>Mathematics for action: supporting science-based decision-making</a:t>
            </a:r>
            <a:r>
              <a:rPr lang="en-US" dirty="0"/>
              <a:t>”. They released this book on March 14, 2022 covering a wide variety of topics. In my contribution, I described how the attribution of the human influence on extreme weather and the climate is an exercise in statistical causal inference. I emphasized that confidence in resulting attribution statements is enhanced when multiple methods, mathematical models, and data sources lead to similar conclusions using Hurricane Harvey as an example.</a:t>
            </a:r>
          </a:p>
        </p:txBody>
      </p:sp>
      <p:sp>
        <p:nvSpPr>
          <p:cNvPr id="34" name="Text Placeholder 33"/>
          <p:cNvSpPr>
            <a:spLocks noGrp="1"/>
          </p:cNvSpPr>
          <p:nvPr>
            <p:ph type="body" sz="quarter" idx="34"/>
          </p:nvPr>
        </p:nvSpPr>
        <p:spPr>
          <a:xfrm>
            <a:off x="2527069" y="2674189"/>
            <a:ext cx="6525491" cy="1257734"/>
          </a:xfrm>
        </p:spPr>
        <p:txBody>
          <a:bodyPr/>
          <a:lstStyle/>
          <a:p>
            <a:r>
              <a:rPr lang="en-US" dirty="0"/>
              <a:t>The UNESCO book is primarily targeted towards mathematics teachers. By presenting practical applications of higher math and statistics, these selected “briefs” are intended to show the relevance of mathematics to students.</a:t>
            </a:r>
          </a:p>
        </p:txBody>
      </p:sp>
      <p:sp>
        <p:nvSpPr>
          <p:cNvPr id="35" name="Text Placeholder 34"/>
          <p:cNvSpPr>
            <a:spLocks noGrp="1"/>
          </p:cNvSpPr>
          <p:nvPr>
            <p:ph type="body" sz="quarter" idx="35"/>
          </p:nvPr>
        </p:nvSpPr>
        <p:spPr>
          <a:xfrm>
            <a:off x="2372264" y="3467822"/>
            <a:ext cx="6663672" cy="638354"/>
          </a:xfrm>
        </p:spPr>
        <p:txBody>
          <a:bodyPr>
            <a:noAutofit/>
          </a:bodyPr>
          <a:lstStyle/>
          <a:p>
            <a:pPr lvl="1"/>
            <a:r>
              <a:rPr lang="en-US" sz="1200" dirty="0"/>
              <a:t>Extreme event attribution is presented to students and educators as a practical example of mathematics in a recent UNESCO book. Emphasis is placed on how confidence is enhanced through multiple rigorous statistical analyses.</a:t>
            </a:r>
          </a:p>
          <a:p>
            <a:pPr marL="0" indent="0">
              <a:buNone/>
            </a:pPr>
            <a:endParaRPr lang="en-US" dirty="0"/>
          </a:p>
        </p:txBody>
      </p:sp>
      <p:sp>
        <p:nvSpPr>
          <p:cNvPr id="3" name="TextBox 2"/>
          <p:cNvSpPr txBox="1"/>
          <p:nvPr/>
        </p:nvSpPr>
        <p:spPr>
          <a:xfrm>
            <a:off x="229455" y="3326772"/>
            <a:ext cx="2335876" cy="1277273"/>
          </a:xfrm>
          <a:prstGeom prst="rect">
            <a:avLst/>
          </a:prstGeom>
          <a:noFill/>
          <a:ln>
            <a:solidFill>
              <a:schemeClr val="accent1"/>
            </a:solidFill>
          </a:ln>
        </p:spPr>
        <p:txBody>
          <a:bodyPr wrap="square" rtlCol="0">
            <a:spAutoFit/>
          </a:bodyPr>
          <a:lstStyle/>
          <a:p>
            <a:r>
              <a:rPr lang="en-US" sz="1100" b="1" dirty="0"/>
              <a:t>Top: </a:t>
            </a:r>
            <a:r>
              <a:rPr lang="en-US" sz="1100" dirty="0"/>
              <a:t>Simulation of the depth of the actual Hurricane Harvey flood in the South Houston neighborhood. </a:t>
            </a:r>
            <a:r>
              <a:rPr lang="en-US" sz="1100" b="1" dirty="0"/>
              <a:t>Bottom: </a:t>
            </a:r>
            <a:r>
              <a:rPr lang="en-US" sz="1100" dirty="0"/>
              <a:t>Simulation of the counterfactual Hurricane Harvey flood without the current amount of climate change.</a:t>
            </a:r>
          </a:p>
        </p:txBody>
      </p:sp>
      <p:sp>
        <p:nvSpPr>
          <p:cNvPr id="12" name="Rectangle 7">
            <a:extLst>
              <a:ext uri="{FF2B5EF4-FFF2-40B4-BE49-F238E27FC236}">
                <a16:creationId xmlns:a16="http://schemas.microsoft.com/office/drawing/2014/main" id="{2F5B612A-0810-B64F-AA3B-2AFE7E169A9B}"/>
              </a:ext>
            </a:extLst>
          </p:cNvPr>
          <p:cNvSpPr>
            <a:spLocks noGrp="1" noChangeArrowheads="1"/>
          </p:cNvSpPr>
          <p:nvPr>
            <p:ph type="body" sz="quarter" idx="26"/>
          </p:nvPr>
        </p:nvSpPr>
        <p:spPr bwMode="auto">
          <a:xfrm>
            <a:off x="2786332" y="4194947"/>
            <a:ext cx="6166475" cy="60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b="1" dirty="0" smtClean="0"/>
              <a:t>Citation: </a:t>
            </a:r>
            <a:r>
              <a:rPr lang="en-US" dirty="0" smtClean="0"/>
              <a:t>Michael </a:t>
            </a:r>
            <a:r>
              <a:rPr lang="en-US" dirty="0"/>
              <a:t>F. Wehner (2022) Attributing Extreme Weather: The New Science of Extreme Event Attribution. In </a:t>
            </a:r>
            <a:r>
              <a:rPr lang="en-US" i="1" dirty="0"/>
              <a:t>Mathematics for action: supporting science-based decision-making</a:t>
            </a:r>
            <a:r>
              <a:rPr lang="en-US" dirty="0"/>
              <a:t>. Jean-Stéphane </a:t>
            </a:r>
            <a:r>
              <a:rPr lang="en-US" dirty="0" err="1"/>
              <a:t>Dhersin</a:t>
            </a:r>
            <a:r>
              <a:rPr lang="en-US" dirty="0"/>
              <a:t>, Hans </a:t>
            </a:r>
            <a:r>
              <a:rPr lang="en-US" dirty="0" err="1"/>
              <a:t>Kaper</a:t>
            </a:r>
            <a:r>
              <a:rPr lang="en-US" dirty="0"/>
              <a:t>, Wilfred </a:t>
            </a:r>
            <a:r>
              <a:rPr lang="en-US" dirty="0" err="1"/>
              <a:t>Ndifon</a:t>
            </a:r>
            <a:r>
              <a:rPr lang="en-US" dirty="0"/>
              <a:t>, Fred Roberts, Christiane Rousseau, Günter M Ziegler, editors. UNESCO, pp 37-38 ISBN 978-92-3-100517-6</a:t>
            </a:r>
          </a:p>
          <a:p>
            <a:r>
              <a:rPr lang="en-US" dirty="0"/>
              <a:t>https://</a:t>
            </a:r>
            <a:r>
              <a:rPr lang="en-US" dirty="0" err="1"/>
              <a:t>unesdoc.unesco.org</a:t>
            </a:r>
            <a:r>
              <a:rPr lang="en-US" dirty="0"/>
              <a:t>/ark:/48223/pf0000380883.locale=</a:t>
            </a:r>
            <a:r>
              <a:rPr lang="en-US" dirty="0" err="1"/>
              <a:t>en</a:t>
            </a:r>
            <a:endParaRPr lang="en-US" dirty="0"/>
          </a:p>
          <a:p>
            <a:endParaRPr lang="en-US" dirty="0"/>
          </a:p>
        </p:txBody>
      </p:sp>
      <p:sp>
        <p:nvSpPr>
          <p:cNvPr id="2" name="Rectangle 2">
            <a:extLst>
              <a:ext uri="{FF2B5EF4-FFF2-40B4-BE49-F238E27FC236}">
                <a16:creationId xmlns:a16="http://schemas.microsoft.com/office/drawing/2014/main" id="{9DA3091C-2778-B04F-A1C1-F2B2577F27C5}"/>
              </a:ext>
            </a:extLst>
          </p:cNvPr>
          <p:cNvSpPr>
            <a:spLocks noChangeArrowheads="1"/>
          </p:cNvSpPr>
          <p:nvPr/>
        </p:nvSpPr>
        <p:spPr bwMode="auto">
          <a:xfrm>
            <a:off x="149629" y="648392"/>
            <a:ext cx="71174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4" name="Picture 13">
            <a:extLst>
              <a:ext uri="{FF2B5EF4-FFF2-40B4-BE49-F238E27FC236}">
                <a16:creationId xmlns:a16="http://schemas.microsoft.com/office/drawing/2014/main" id="{CCE0D917-2768-2A4F-84F5-D8862BFF6D80}"/>
              </a:ext>
            </a:extLst>
          </p:cNvPr>
          <p:cNvPicPr>
            <a:picLocks noChangeAspect="1"/>
          </p:cNvPicPr>
          <p:nvPr/>
        </p:nvPicPr>
        <p:blipFill rotWithShape="1">
          <a:blip r:embed="rId2"/>
          <a:srcRect l="-12" r="51169"/>
          <a:stretch/>
        </p:blipFill>
        <p:spPr>
          <a:xfrm>
            <a:off x="171983" y="569229"/>
            <a:ext cx="2433260" cy="2724340"/>
          </a:xfrm>
          <a:prstGeom prst="rect">
            <a:avLst/>
          </a:prstGeom>
        </p:spPr>
      </p:pic>
      <p:pic>
        <p:nvPicPr>
          <p:cNvPr id="11" name="Google Shape;125;ge69e41e085_1_0" descr="A picture containing drawing&#10;&#10;Description automatically generated"/>
          <p:cNvPicPr preferRelativeResize="0">
            <a:picLocks noGrp="1" noChangeAspect="1"/>
          </p:cNvPicPr>
          <p:nvPr>
            <p:ph type="pic" idx="4294967295"/>
          </p:nvPr>
        </p:nvPicPr>
        <p:blipFill rotWithShape="1">
          <a:blip r:embed="rId3">
            <a:alphaModFix/>
          </a:blip>
          <a:srcRect l="-2373" t="-6360" r="-1657"/>
          <a:stretch/>
        </p:blipFill>
        <p:spPr>
          <a:xfrm>
            <a:off x="3477232" y="4624552"/>
            <a:ext cx="2189536" cy="548640"/>
          </a:xfrm>
          <a:prstGeom prst="rect">
            <a:avLst/>
          </a:prstGeom>
          <a:noFill/>
          <a:ln>
            <a:noFill/>
          </a:ln>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11809</TotalTime>
  <Words>309</Words>
  <Application>Microsoft Office PowerPoint</Application>
  <PresentationFormat>On-screen Show (16:9)</PresentationFormat>
  <Paragraphs>7</Paragraphs>
  <Slides>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Other EESA Highlights (not DOE-SC)</vt:lpstr>
      <vt:lpstr>DOE-SC EESA Highlights</vt:lpstr>
      <vt:lpstr>Attributing Extreme Weather:  The New Science of Extreme Event Attribution</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jagimbel</cp:lastModifiedBy>
  <cp:revision>159</cp:revision>
  <dcterms:created xsi:type="dcterms:W3CDTF">2016-02-10T19:06:12Z</dcterms:created>
  <dcterms:modified xsi:type="dcterms:W3CDTF">2022-03-16T21:08:45Z</dcterms:modified>
</cp:coreProperties>
</file>