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7"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48" d="100"/>
          <a:sy n="148" d="100"/>
        </p:scale>
        <p:origin x="-12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591F16-6340-8A4E-B322-638F4827C313}" type="datetimeFigureOut">
              <a:rPr lang="en-US" smtClean="0"/>
              <a:t>1/24/17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3FD560-482C-9844-A779-3F1ACC411766}" type="slidenum">
              <a:rPr lang="en-US" smtClean="0"/>
              <a:t>‹#›</a:t>
            </a:fld>
            <a:endParaRPr lang="en-US"/>
          </a:p>
        </p:txBody>
      </p:sp>
    </p:spTree>
    <p:extLst>
      <p:ext uri="{BB962C8B-B14F-4D97-AF65-F5344CB8AC3E}">
        <p14:creationId xmlns:p14="http://schemas.microsoft.com/office/powerpoint/2010/main" val="28659272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defTabSz="897245">
              <a:defRPr/>
            </a:pPr>
            <a:endParaRPr lang="en-US" baseline="0" dirty="0" smtClean="0">
              <a:latin typeface="+mn-lt"/>
            </a:endParaRPr>
          </a:p>
        </p:txBody>
      </p:sp>
      <p:sp>
        <p:nvSpPr>
          <p:cNvPr id="4" name="Slide Number Placeholder 3"/>
          <p:cNvSpPr>
            <a:spLocks noGrp="1"/>
          </p:cNvSpPr>
          <p:nvPr>
            <p:ph type="sldNum" sz="quarter" idx="10"/>
          </p:nvPr>
        </p:nvSpPr>
        <p:spPr/>
        <p:txBody>
          <a:bodyPr/>
          <a:lstStyle/>
          <a:p>
            <a:fld id="{2BC80B9A-C993-4CEA-8A39-3AFD6A021F27}" type="slidenum">
              <a:rPr lang="en-US" smtClean="0">
                <a:solidFill>
                  <a:srgbClr val="0000FF"/>
                </a:solidFill>
              </a:rPr>
              <a:pPr/>
              <a:t>1</a:t>
            </a:fld>
            <a:endParaRPr lang="en-US" dirty="0">
              <a:solidFill>
                <a:srgbClr val="0000FF"/>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46" indent="0" algn="ctr">
              <a:buNone/>
              <a:defRPr/>
            </a:lvl2pPr>
            <a:lvl3pPr marL="914293" indent="0" algn="ctr">
              <a:buNone/>
              <a:defRPr/>
            </a:lvl3pPr>
            <a:lvl4pPr marL="1371440" indent="0" algn="ctr">
              <a:buNone/>
              <a:defRPr/>
            </a:lvl4pPr>
            <a:lvl5pPr marL="1828586" indent="0" algn="ctr">
              <a:buNone/>
              <a:defRPr/>
            </a:lvl5pPr>
            <a:lvl6pPr marL="2285733" indent="0" algn="ctr">
              <a:buNone/>
              <a:defRPr/>
            </a:lvl6pPr>
            <a:lvl7pPr marL="2742879" indent="0" algn="ctr">
              <a:buNone/>
              <a:defRPr/>
            </a:lvl7pPr>
            <a:lvl8pPr marL="3200026" indent="0" algn="ctr">
              <a:buNone/>
              <a:defRPr/>
            </a:lvl8pPr>
            <a:lvl9pPr marL="3657172"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07DA3C18-F5F3-40B4-AAB1-180026504B6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81552775"/>
      </p:ext>
    </p:extLst>
  </p:cSld>
  <p:clrMapOvr>
    <a:masterClrMapping/>
  </p:clrMapOvr>
  <p:transition xmlns:p14="http://schemas.microsoft.com/office/powerpoint/2010/mai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30536B4E-4A83-49DE-90DB-F6D60837E4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8268903"/>
      </p:ext>
    </p:extLst>
  </p:cSld>
  <p:clrMapOvr>
    <a:masterClrMapping/>
  </p:clrMapOvr>
  <p:transition xmlns:p14="http://schemas.microsoft.com/office/powerpoint/2010/mai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D5542473-206D-4117-9ED0-1C73921C5C5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4142430"/>
      </p:ext>
    </p:extLst>
  </p:cSld>
  <p:clrMapOvr>
    <a:masterClrMapping/>
  </p:clrMapOvr>
  <p:transition xmlns:p14="http://schemas.microsoft.com/office/powerpoint/2010/mai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5" name="Rectangle 7"/>
          <p:cNvSpPr/>
          <p:nvPr userDrawn="1"/>
        </p:nvSpPr>
        <p:spPr bwMode="auto">
          <a:xfrm>
            <a:off x="2360614" y="6634163"/>
            <a:ext cx="6784975" cy="228600"/>
          </a:xfrm>
          <a:prstGeom prst="rect">
            <a:avLst/>
          </a:prstGeom>
          <a:solidFill>
            <a:schemeClr val="accent3"/>
          </a:solidFill>
          <a:ln w="9525" cap="flat" cmpd="sng" algn="ctr">
            <a:noFill/>
            <a:prstDash val="solid"/>
            <a:round/>
            <a:headEnd type="none" w="med" len="med"/>
            <a:tailEnd type="none" w="med" len="med"/>
          </a:ln>
          <a:effectLst/>
        </p:spPr>
        <p:txBody>
          <a:bodyPr lIns="91429" tIns="45714" rIns="91429" bIns="45714"/>
          <a:lstStyle/>
          <a:p>
            <a:pPr defTabSz="914400" eaLnBrk="0" fontAlgn="base" hangingPunct="0">
              <a:spcBef>
                <a:spcPct val="0"/>
              </a:spcBef>
              <a:spcAft>
                <a:spcPct val="0"/>
              </a:spcAft>
              <a:defRPr/>
            </a:pPr>
            <a:endParaRPr lang="en-US" sz="2800" dirty="0">
              <a:solidFill>
                <a:srgbClr val="FF0000"/>
              </a:solidFill>
              <a:latin typeface="Arial" pitchFamily="34" charset="0"/>
            </a:endParaRPr>
          </a:p>
        </p:txBody>
      </p:sp>
      <p:sp>
        <p:nvSpPr>
          <p:cNvPr id="6" name="Rectangle 8"/>
          <p:cNvSpPr/>
          <p:nvPr userDrawn="1"/>
        </p:nvSpPr>
        <p:spPr bwMode="auto">
          <a:xfrm>
            <a:off x="0" y="6634163"/>
            <a:ext cx="2333625" cy="228600"/>
          </a:xfrm>
          <a:prstGeom prst="rect">
            <a:avLst/>
          </a:prstGeom>
          <a:solidFill>
            <a:schemeClr val="accent3"/>
          </a:solidFill>
          <a:ln w="9525" cap="flat" cmpd="sng" algn="ctr">
            <a:noFill/>
            <a:prstDash val="solid"/>
            <a:round/>
            <a:headEnd type="none" w="med" len="med"/>
            <a:tailEnd type="none" w="med" len="med"/>
          </a:ln>
          <a:effectLst/>
        </p:spPr>
        <p:txBody>
          <a:bodyPr lIns="91429" tIns="45714" rIns="91429" bIns="45714"/>
          <a:lstStyle/>
          <a:p>
            <a:pPr defTabSz="914400" eaLnBrk="0" fontAlgn="base" hangingPunct="0">
              <a:spcBef>
                <a:spcPct val="0"/>
              </a:spcBef>
              <a:spcAft>
                <a:spcPct val="0"/>
              </a:spcAft>
              <a:defRPr/>
            </a:pPr>
            <a:endParaRPr lang="en-US" sz="2800" dirty="0">
              <a:solidFill>
                <a:srgbClr val="FF0000"/>
              </a:solidFill>
              <a:latin typeface="Arial" pitchFamily="34" charset="0"/>
            </a:endParaRPr>
          </a:p>
        </p:txBody>
      </p:sp>
      <p:sp>
        <p:nvSpPr>
          <p:cNvPr id="7" name="Rectangle 235"/>
          <p:cNvSpPr>
            <a:spLocks noChangeArrowheads="1"/>
          </p:cNvSpPr>
          <p:nvPr/>
        </p:nvSpPr>
        <p:spPr bwMode="auto">
          <a:xfrm>
            <a:off x="2398714" y="6646864"/>
            <a:ext cx="6588125" cy="211137"/>
          </a:xfrm>
          <a:prstGeom prst="rect">
            <a:avLst/>
          </a:prstGeom>
          <a:noFill/>
          <a:ln w="9525" algn="ctr">
            <a:noFill/>
            <a:miter lim="800000"/>
            <a:headEnd/>
            <a:tailEnd/>
          </a:ln>
          <a:effectLst/>
        </p:spPr>
        <p:txBody>
          <a:bodyPr lIns="91429" tIns="45714" rIns="91429" bIns="45714"/>
          <a:lstStyle/>
          <a:p>
            <a:pPr marL="171430" indent="-171430" algn="r" defTabSz="914400" eaLnBrk="0" fontAlgn="base" hangingPunct="0">
              <a:lnSpc>
                <a:spcPct val="90000"/>
              </a:lnSpc>
              <a:spcBef>
                <a:spcPct val="0"/>
              </a:spcBef>
              <a:spcAft>
                <a:spcPct val="0"/>
              </a:spcAft>
              <a:defRPr/>
            </a:pPr>
            <a:r>
              <a:rPr lang="en-US" sz="1200" b="1" dirty="0">
                <a:solidFill>
                  <a:srgbClr val="000099"/>
                </a:solidFill>
                <a:latin typeface="Times New Roman" pitchFamily="18" charset="0"/>
                <a:ea typeface="Rod"/>
                <a:cs typeface="Rod"/>
              </a:rPr>
              <a:t>Department of Energy  •  Office of Science  •  Biological and Environmental Research</a:t>
            </a:r>
          </a:p>
        </p:txBody>
      </p:sp>
      <p:sp>
        <p:nvSpPr>
          <p:cNvPr id="2" name="Title 1"/>
          <p:cNvSpPr>
            <a:spLocks noGrp="1"/>
          </p:cNvSpPr>
          <p:nvPr>
            <p:ph type="title"/>
          </p:nvPr>
        </p:nvSpPr>
        <p:spPr>
          <a:xfrm>
            <a:off x="457200" y="3810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600201"/>
            <a:ext cx="38481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838700" y="1600201"/>
            <a:ext cx="3848100" cy="4525963"/>
          </a:xfrm>
        </p:spPr>
        <p:txBody>
          <a:bodyPr/>
          <a:lstStyle/>
          <a:p>
            <a:pPr lvl="0"/>
            <a:endParaRPr lang="en-US" noProof="0" dirty="0"/>
          </a:p>
        </p:txBody>
      </p:sp>
      <p:sp>
        <p:nvSpPr>
          <p:cNvPr id="9" name="Slide Number Placeholder 4"/>
          <p:cNvSpPr>
            <a:spLocks noGrp="1"/>
          </p:cNvSpPr>
          <p:nvPr>
            <p:ph type="sldNum" sz="quarter" idx="10"/>
          </p:nvPr>
        </p:nvSpPr>
        <p:spPr/>
        <p:txBody>
          <a:bodyPr/>
          <a:lstStyle>
            <a:lvl1pPr eaLnBrk="0" hangingPunct="0">
              <a:defRPr>
                <a:latin typeface="Arial" charset="0"/>
              </a:defRPr>
            </a:lvl1pPr>
          </a:lstStyle>
          <a:p>
            <a:pPr>
              <a:defRPr/>
            </a:pPr>
            <a:fld id="{2113C00A-46C3-4695-A1BF-A4D51761E616}" type="slidenum">
              <a:rPr lang="en-US">
                <a:solidFill>
                  <a:srgbClr val="FFFFFF"/>
                </a:solidFill>
              </a:rPr>
              <a:pPr>
                <a:defRPr/>
              </a:pPr>
              <a:t>‹#›</a:t>
            </a:fld>
            <a:endParaRPr lang="en-US" dirty="0">
              <a:solidFill>
                <a:srgbClr val="FFFFFF"/>
              </a:solidFill>
            </a:endParaRPr>
          </a:p>
        </p:txBody>
      </p:sp>
      <p:sp>
        <p:nvSpPr>
          <p:cNvPr id="10" name="Rectangle 235"/>
          <p:cNvSpPr>
            <a:spLocks noChangeArrowheads="1"/>
          </p:cNvSpPr>
          <p:nvPr userDrawn="1"/>
        </p:nvSpPr>
        <p:spPr bwMode="auto">
          <a:xfrm>
            <a:off x="-34925" y="6646864"/>
            <a:ext cx="2320925" cy="274637"/>
          </a:xfrm>
          <a:prstGeom prst="rect">
            <a:avLst/>
          </a:prstGeom>
          <a:noFill/>
          <a:ln w="9525" algn="ctr">
            <a:noFill/>
            <a:miter lim="800000"/>
            <a:headEnd/>
            <a:tailEnd/>
          </a:ln>
          <a:effectLst/>
        </p:spPr>
        <p:txBody>
          <a:bodyPr lIns="91429" tIns="45714" rIns="91429" bIns="45714"/>
          <a:lstStyle/>
          <a:p>
            <a:pPr marL="171430" indent="-171430" defTabSz="914400" eaLnBrk="0" fontAlgn="base" hangingPunct="0">
              <a:lnSpc>
                <a:spcPct val="90000"/>
              </a:lnSpc>
              <a:spcBef>
                <a:spcPct val="0"/>
              </a:spcBef>
              <a:spcAft>
                <a:spcPct val="0"/>
              </a:spcAft>
              <a:defRPr/>
            </a:pPr>
            <a:fld id="{3CF22588-4ED6-4D73-B710-A92B6386A90D}" type="slidenum">
              <a:rPr lang="en-US" sz="1000">
                <a:solidFill>
                  <a:srgbClr val="000099"/>
                </a:solidFill>
                <a:latin typeface="Times New Roman" pitchFamily="18" charset="0"/>
                <a:ea typeface="Rod"/>
                <a:cs typeface="Rod"/>
              </a:rPr>
              <a:pPr marL="171430" indent="-171430" defTabSz="914400" eaLnBrk="0" fontAlgn="base" hangingPunct="0">
                <a:lnSpc>
                  <a:spcPct val="90000"/>
                </a:lnSpc>
                <a:spcBef>
                  <a:spcPct val="0"/>
                </a:spcBef>
                <a:spcAft>
                  <a:spcPct val="0"/>
                </a:spcAft>
                <a:defRPr/>
              </a:pPr>
              <a:t>‹#›</a:t>
            </a:fld>
            <a:r>
              <a:rPr lang="en-US" sz="1000" dirty="0">
                <a:solidFill>
                  <a:srgbClr val="000099"/>
                </a:solidFill>
                <a:latin typeface="Times New Roman" pitchFamily="18" charset="0"/>
                <a:ea typeface="Rod"/>
                <a:cs typeface="Rod"/>
              </a:rPr>
              <a:t>	 </a:t>
            </a:r>
            <a:r>
              <a:rPr lang="en-US" sz="1200" b="1" dirty="0">
                <a:solidFill>
                  <a:srgbClr val="000099"/>
                </a:solidFill>
                <a:latin typeface="Times New Roman" pitchFamily="18" charset="0"/>
                <a:ea typeface="Rod"/>
                <a:cs typeface="Rod"/>
              </a:rPr>
              <a:t>BER Climate Research</a:t>
            </a:r>
          </a:p>
        </p:txBody>
      </p:sp>
    </p:spTree>
    <p:extLst>
      <p:ext uri="{BB962C8B-B14F-4D97-AF65-F5344CB8AC3E}">
        <p14:creationId xmlns:p14="http://schemas.microsoft.com/office/powerpoint/2010/main" val="9376169"/>
      </p:ext>
    </p:extLst>
  </p:cSld>
  <p:clrMapOvr>
    <a:masterClrMapping/>
  </p:clrMapOvr>
  <p:transition xmlns:p14="http://schemas.microsoft.com/office/powerpoint/2010/mai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DFF70880-0751-420B-B5C6-1A227F09263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69865868"/>
      </p:ext>
    </p:extLst>
  </p:cSld>
  <p:clrMapOvr>
    <a:masterClrMapping/>
  </p:clrMapOvr>
  <p:transition xmlns:p14="http://schemas.microsoft.com/office/powerpoint/2010/mai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6" name="Slide Number Placeholder 5"/>
          <p:cNvSpPr>
            <a:spLocks noGrp="1"/>
          </p:cNvSpPr>
          <p:nvPr>
            <p:ph type="sldNum" sz="quarter" idx="12"/>
          </p:nvPr>
        </p:nvSpPr>
        <p:spPr/>
        <p:txBody>
          <a:bodyPr/>
          <a:lstStyle>
            <a:lvl1pPr>
              <a:defRPr/>
            </a:lvl1pPr>
          </a:lstStyle>
          <a:p>
            <a:fld id="{C785308D-6E92-4A26-9AC4-DF11544C65A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42985651"/>
      </p:ext>
    </p:extLst>
  </p:cSld>
  <p:clrMapOvr>
    <a:masterClrMapping/>
  </p:clrMapOvr>
  <p:transition xmlns:p14="http://schemas.microsoft.com/office/powerpoint/2010/mai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4B9D1F44-9D0B-49FE-A8B1-F67A48579E8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7436868"/>
      </p:ext>
    </p:extLst>
  </p:cSld>
  <p:clrMapOvr>
    <a:masterClrMapping/>
  </p:clrMapOvr>
  <p:transition xmlns:p14="http://schemas.microsoft.com/office/powerpoint/2010/mai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9" name="Slide Number Placeholder 8"/>
          <p:cNvSpPr>
            <a:spLocks noGrp="1"/>
          </p:cNvSpPr>
          <p:nvPr>
            <p:ph type="sldNum" sz="quarter" idx="12"/>
          </p:nvPr>
        </p:nvSpPr>
        <p:spPr/>
        <p:txBody>
          <a:bodyPr/>
          <a:lstStyle>
            <a:lvl1pPr>
              <a:defRPr/>
            </a:lvl1pPr>
          </a:lstStyle>
          <a:p>
            <a:fld id="{1C47E353-92FB-4756-AFA6-D93975CC497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8095765"/>
      </p:ext>
    </p:extLst>
  </p:cSld>
  <p:clrMapOvr>
    <a:masterClrMapping/>
  </p:clrMapOvr>
  <p:transition xmlns:p14="http://schemas.microsoft.com/office/powerpoint/2010/mai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5" name="Slide Number Placeholder 4"/>
          <p:cNvSpPr>
            <a:spLocks noGrp="1"/>
          </p:cNvSpPr>
          <p:nvPr>
            <p:ph type="sldNum" sz="quarter" idx="12"/>
          </p:nvPr>
        </p:nvSpPr>
        <p:spPr/>
        <p:txBody>
          <a:bodyPr/>
          <a:lstStyle>
            <a:lvl1pPr>
              <a:defRPr/>
            </a:lvl1pPr>
          </a:lstStyle>
          <a:p>
            <a:fld id="{334DE19A-53A6-49BE-8F4D-F508CCF28A9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84888588"/>
      </p:ext>
    </p:extLst>
  </p:cSld>
  <p:clrMapOvr>
    <a:masterClrMapping/>
  </p:clrMapOvr>
  <p:transition xmlns:p14="http://schemas.microsoft.com/office/powerpoint/2010/mai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4" name="Slide Number Placeholder 3"/>
          <p:cNvSpPr>
            <a:spLocks noGrp="1"/>
          </p:cNvSpPr>
          <p:nvPr>
            <p:ph type="sldNum" sz="quarter" idx="12"/>
          </p:nvPr>
        </p:nvSpPr>
        <p:spPr/>
        <p:txBody>
          <a:bodyPr/>
          <a:lstStyle>
            <a:lvl1pPr>
              <a:defRPr/>
            </a:lvl1pPr>
          </a:lstStyle>
          <a:p>
            <a:fld id="{5180EFC6-55C0-497B-B0EE-745623C85B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32095731"/>
      </p:ext>
    </p:extLst>
  </p:cSld>
  <p:clrMapOvr>
    <a:masterClrMapping/>
  </p:clrMapOvr>
  <p:transition xmlns:p14="http://schemas.microsoft.com/office/powerpoint/2010/mai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CFE777F9-0B33-4955-B68A-904F7E64435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0431149"/>
      </p:ext>
    </p:extLst>
  </p:cSld>
  <p:clrMapOvr>
    <a:masterClrMapping/>
  </p:clrMapOvr>
  <p:transition xmlns:p14="http://schemas.microsoft.com/office/powerpoint/2010/mai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r>
              <a:rPr lang="en-US">
                <a:solidFill>
                  <a:srgbClr val="FFFFFF"/>
                </a:solidFill>
              </a:rPr>
              <a:t>AGU Chapman Conference Santorini</a:t>
            </a:r>
          </a:p>
        </p:txBody>
      </p:sp>
      <p:sp>
        <p:nvSpPr>
          <p:cNvPr id="7" name="Slide Number Placeholder 6"/>
          <p:cNvSpPr>
            <a:spLocks noGrp="1"/>
          </p:cNvSpPr>
          <p:nvPr>
            <p:ph type="sldNum" sz="quarter" idx="12"/>
          </p:nvPr>
        </p:nvSpPr>
        <p:spPr/>
        <p:txBody>
          <a:bodyPr/>
          <a:lstStyle>
            <a:lvl1pPr>
              <a:defRPr/>
            </a:lvl1pPr>
          </a:lstStyle>
          <a:p>
            <a:fld id="{10ACB329-62B6-458C-A2EB-2AA12CA1303B}"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9217695"/>
      </p:ext>
    </p:extLst>
  </p:cSld>
  <p:clrMapOvr>
    <a:masterClrMapping/>
  </p:clrMapOvr>
  <p:transition xmlns:p14="http://schemas.microsoft.com/office/powerpoint/2010/main" spd="slow">
    <p:fade thruBlk="1"/>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b="-100913"/>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defRPr sz="1400">
                <a:solidFill>
                  <a:schemeClr val="tx1"/>
                </a:solidFill>
              </a:defRPr>
            </a:lvl1pPr>
          </a:lstStyle>
          <a:p>
            <a:pPr defTabSz="914400" fontAlgn="base">
              <a:spcBef>
                <a:spcPct val="0"/>
              </a:spcBef>
              <a:spcAft>
                <a:spcPct val="0"/>
              </a:spcAft>
            </a:pPr>
            <a:endParaRPr lang="en-US">
              <a:solidFill>
                <a:srgbClr val="FFFFFF"/>
              </a:solidFill>
              <a:latin typeface="Times New Roman" pitchFamily="18" charset="0"/>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ctr">
              <a:defRPr sz="1400">
                <a:solidFill>
                  <a:schemeClr val="tx1"/>
                </a:solidFill>
              </a:defRPr>
            </a:lvl1pPr>
          </a:lstStyle>
          <a:p>
            <a:pPr defTabSz="914400" fontAlgn="base">
              <a:spcBef>
                <a:spcPct val="0"/>
              </a:spcBef>
              <a:spcAft>
                <a:spcPct val="0"/>
              </a:spcAft>
            </a:pPr>
            <a:r>
              <a:rPr lang="en-US">
                <a:solidFill>
                  <a:srgbClr val="FFFFFF"/>
                </a:solidFill>
                <a:latin typeface="Times New Roman" pitchFamily="18" charset="0"/>
              </a:rPr>
              <a:t>AGU Chapman Conference Santorini</a:t>
            </a: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400">
                <a:solidFill>
                  <a:schemeClr val="tx1"/>
                </a:solidFill>
              </a:defRPr>
            </a:lvl1pPr>
          </a:lstStyle>
          <a:p>
            <a:pPr defTabSz="914400" fontAlgn="base">
              <a:spcBef>
                <a:spcPct val="0"/>
              </a:spcBef>
              <a:spcAft>
                <a:spcPct val="0"/>
              </a:spcAft>
            </a:pPr>
            <a:fld id="{D3B436F1-924E-46FB-A373-31AAC09B4364}" type="slidenum">
              <a:rPr lang="en-US">
                <a:solidFill>
                  <a:srgbClr val="FFFFFF"/>
                </a:solidFill>
                <a:latin typeface="Times New Roman" pitchFamily="18" charset="0"/>
              </a:rPr>
              <a:pPr defTabSz="914400" fontAlgn="base">
                <a:spcBef>
                  <a:spcPct val="0"/>
                </a:spcBef>
                <a:spcAft>
                  <a:spcPct val="0"/>
                </a:spcAft>
              </a:pPr>
              <a:t>‹#›</a:t>
            </a:fld>
            <a:endParaRPr lang="en-US">
              <a:solidFill>
                <a:srgbClr val="FFFFFF"/>
              </a:solidFill>
              <a:latin typeface="Times New Roman" pitchFamily="18" charset="0"/>
            </a:endParaRPr>
          </a:p>
        </p:txBody>
      </p:sp>
    </p:spTree>
    <p:extLst>
      <p:ext uri="{BB962C8B-B14F-4D97-AF65-F5344CB8AC3E}">
        <p14:creationId xmlns:p14="http://schemas.microsoft.com/office/powerpoint/2010/main" val="27510271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xmlns:p14="http://schemas.microsoft.com/office/powerpoint/2010/main" spd="slow">
    <p:fade thruBlk="1"/>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146" algn="ctr" rtl="0" fontAlgn="base">
        <a:spcBef>
          <a:spcPct val="0"/>
        </a:spcBef>
        <a:spcAft>
          <a:spcPct val="0"/>
        </a:spcAft>
        <a:defRPr sz="4400">
          <a:solidFill>
            <a:schemeClr val="tx2"/>
          </a:solidFill>
          <a:latin typeface="Times New Roman" pitchFamily="18" charset="0"/>
        </a:defRPr>
      </a:lvl6pPr>
      <a:lvl7pPr marL="914293" algn="ctr" rtl="0" fontAlgn="base">
        <a:spcBef>
          <a:spcPct val="0"/>
        </a:spcBef>
        <a:spcAft>
          <a:spcPct val="0"/>
        </a:spcAft>
        <a:defRPr sz="4400">
          <a:solidFill>
            <a:schemeClr val="tx2"/>
          </a:solidFill>
          <a:latin typeface="Times New Roman" pitchFamily="18" charset="0"/>
        </a:defRPr>
      </a:lvl7pPr>
      <a:lvl8pPr marL="1371440" algn="ctr" rtl="0" fontAlgn="base">
        <a:spcBef>
          <a:spcPct val="0"/>
        </a:spcBef>
        <a:spcAft>
          <a:spcPct val="0"/>
        </a:spcAft>
        <a:defRPr sz="4400">
          <a:solidFill>
            <a:schemeClr val="tx2"/>
          </a:solidFill>
          <a:latin typeface="Times New Roman" pitchFamily="18" charset="0"/>
        </a:defRPr>
      </a:lvl8pPr>
      <a:lvl9pPr marL="1828586" algn="ctr" rtl="0" fontAlgn="base">
        <a:spcBef>
          <a:spcPct val="0"/>
        </a:spcBef>
        <a:spcAft>
          <a:spcPct val="0"/>
        </a:spcAft>
        <a:defRPr sz="4400">
          <a:solidFill>
            <a:schemeClr val="tx2"/>
          </a:solidFill>
          <a:latin typeface="Times New Roman" pitchFamily="18" charset="0"/>
        </a:defRPr>
      </a:lvl9pPr>
    </p:titleStyle>
    <p:bodyStyle>
      <a:lvl1pPr marL="342860" indent="-342860" algn="l" rtl="0" fontAlgn="base">
        <a:spcBef>
          <a:spcPct val="20000"/>
        </a:spcBef>
        <a:spcAft>
          <a:spcPct val="0"/>
        </a:spcAft>
        <a:buChar char="•"/>
        <a:defRPr sz="3200">
          <a:solidFill>
            <a:schemeClr val="tx1"/>
          </a:solidFill>
          <a:latin typeface="+mn-lt"/>
          <a:ea typeface="+mn-ea"/>
          <a:cs typeface="+mn-cs"/>
        </a:defRPr>
      </a:lvl1pPr>
      <a:lvl2pPr marL="742863" indent="-285717" algn="l" rtl="0" fontAlgn="base">
        <a:spcBef>
          <a:spcPct val="20000"/>
        </a:spcBef>
        <a:spcAft>
          <a:spcPct val="0"/>
        </a:spcAft>
        <a:buChar char="–"/>
        <a:defRPr sz="2800">
          <a:solidFill>
            <a:schemeClr val="tx1"/>
          </a:solidFill>
          <a:latin typeface="+mn-lt"/>
        </a:defRPr>
      </a:lvl2pPr>
      <a:lvl3pPr marL="1142867" indent="-228573" algn="l" rtl="0" fontAlgn="base">
        <a:spcBef>
          <a:spcPct val="20000"/>
        </a:spcBef>
        <a:spcAft>
          <a:spcPct val="0"/>
        </a:spcAft>
        <a:buChar char="•"/>
        <a:defRPr sz="2400">
          <a:solidFill>
            <a:schemeClr val="tx1"/>
          </a:solidFill>
          <a:latin typeface="+mn-lt"/>
        </a:defRPr>
      </a:lvl3pPr>
      <a:lvl4pPr marL="1600013" indent="-228573" algn="l" rtl="0" fontAlgn="base">
        <a:spcBef>
          <a:spcPct val="20000"/>
        </a:spcBef>
        <a:spcAft>
          <a:spcPct val="0"/>
        </a:spcAft>
        <a:buChar char="–"/>
        <a:defRPr sz="2000">
          <a:solidFill>
            <a:schemeClr val="tx1"/>
          </a:solidFill>
          <a:latin typeface="+mn-lt"/>
        </a:defRPr>
      </a:lvl4pPr>
      <a:lvl5pPr marL="2057159" indent="-228573" algn="l" rtl="0" fontAlgn="base">
        <a:spcBef>
          <a:spcPct val="20000"/>
        </a:spcBef>
        <a:spcAft>
          <a:spcPct val="0"/>
        </a:spcAft>
        <a:buChar char="»"/>
        <a:defRPr sz="2000">
          <a:solidFill>
            <a:schemeClr val="tx1"/>
          </a:solidFill>
          <a:latin typeface="+mn-lt"/>
        </a:defRPr>
      </a:lvl5pPr>
      <a:lvl6pPr marL="2514306" indent="-228573" algn="l" rtl="0" fontAlgn="base">
        <a:spcBef>
          <a:spcPct val="20000"/>
        </a:spcBef>
        <a:spcAft>
          <a:spcPct val="0"/>
        </a:spcAft>
        <a:buChar char="»"/>
        <a:defRPr sz="2000">
          <a:solidFill>
            <a:schemeClr val="tx1"/>
          </a:solidFill>
          <a:latin typeface="+mn-lt"/>
        </a:defRPr>
      </a:lvl6pPr>
      <a:lvl7pPr marL="2971453" indent="-228573" algn="l" rtl="0" fontAlgn="base">
        <a:spcBef>
          <a:spcPct val="20000"/>
        </a:spcBef>
        <a:spcAft>
          <a:spcPct val="0"/>
        </a:spcAft>
        <a:buChar char="»"/>
        <a:defRPr sz="2000">
          <a:solidFill>
            <a:schemeClr val="tx1"/>
          </a:solidFill>
          <a:latin typeface="+mn-lt"/>
        </a:defRPr>
      </a:lvl7pPr>
      <a:lvl8pPr marL="3428599" indent="-228573" algn="l" rtl="0" fontAlgn="base">
        <a:spcBef>
          <a:spcPct val="20000"/>
        </a:spcBef>
        <a:spcAft>
          <a:spcPct val="0"/>
        </a:spcAft>
        <a:buChar char="»"/>
        <a:defRPr sz="2000">
          <a:solidFill>
            <a:schemeClr val="tx1"/>
          </a:solidFill>
          <a:latin typeface="+mn-lt"/>
        </a:defRPr>
      </a:lvl8pPr>
      <a:lvl9pPr marL="3885746" indent="-228573"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76798" y="309610"/>
            <a:ext cx="3657600" cy="2897294"/>
          </a:xfrm>
          <a:prstGeom prst="rect">
            <a:avLst/>
          </a:prstGeom>
          <a:noFill/>
          <a:ln>
            <a:noFill/>
          </a:ln>
          <a:extLst/>
        </p:spPr>
      </p:pic>
      <p:sp>
        <p:nvSpPr>
          <p:cNvPr id="4" name="TextBox 4"/>
          <p:cNvSpPr txBox="1">
            <a:spLocks noChangeArrowheads="1"/>
          </p:cNvSpPr>
          <p:nvPr/>
        </p:nvSpPr>
        <p:spPr bwMode="auto">
          <a:xfrm>
            <a:off x="444500" y="3759201"/>
            <a:ext cx="184644" cy="523208"/>
          </a:xfrm>
          <a:prstGeom prst="rect">
            <a:avLst/>
          </a:prstGeom>
          <a:noFill/>
          <a:ln w="9525">
            <a:noFill/>
            <a:miter lim="800000"/>
            <a:headEnd/>
            <a:tailEnd/>
          </a:ln>
        </p:spPr>
        <p:txBody>
          <a:bodyPr wrap="none" lIns="91429" tIns="45714" rIns="91429" bIns="45714">
            <a:spAutoFit/>
          </a:bodyPr>
          <a:lstStyle/>
          <a:p>
            <a:pPr defTabSz="914400" fontAlgn="base">
              <a:spcBef>
                <a:spcPct val="0"/>
              </a:spcBef>
              <a:spcAft>
                <a:spcPct val="0"/>
              </a:spcAft>
            </a:pPr>
            <a:endParaRPr lang="en-US" sz="2800" dirty="0">
              <a:solidFill>
                <a:srgbClr val="FF0000"/>
              </a:solidFill>
              <a:latin typeface="Times New Roman" pitchFamily="18" charset="0"/>
            </a:endParaRPr>
          </a:p>
        </p:txBody>
      </p:sp>
      <p:sp>
        <p:nvSpPr>
          <p:cNvPr id="5" name="TextBox 4"/>
          <p:cNvSpPr txBox="1"/>
          <p:nvPr/>
        </p:nvSpPr>
        <p:spPr>
          <a:xfrm>
            <a:off x="176113" y="134596"/>
            <a:ext cx="4194725" cy="1631216"/>
          </a:xfrm>
          <a:prstGeom prst="rect">
            <a:avLst/>
          </a:prstGeom>
          <a:noFill/>
        </p:spPr>
        <p:txBody>
          <a:bodyPr wrap="square" lIns="91429" tIns="45714" rIns="91429" bIns="45714">
            <a:spAutoFit/>
          </a:bodyPr>
          <a:lstStyle/>
          <a:p>
            <a:pPr algn="ctr" defTabSz="914400" fontAlgn="base">
              <a:spcBef>
                <a:spcPct val="0"/>
              </a:spcBef>
              <a:spcAft>
                <a:spcPct val="0"/>
              </a:spcAft>
            </a:pPr>
            <a:r>
              <a:rPr lang="en-US" sz="2000" b="1" dirty="0">
                <a:solidFill>
                  <a:srgbClr val="000000"/>
                </a:solidFill>
                <a:latin typeface="Times New Roman" pitchFamily="18" charset="0"/>
              </a:rPr>
              <a:t>A Dynamical and Statistical Characterization of United States Extreme Precipitation Events and their Associated Large-Scale Meteorological Patterns</a:t>
            </a:r>
          </a:p>
        </p:txBody>
      </p:sp>
      <p:sp>
        <p:nvSpPr>
          <p:cNvPr id="12" name="TextBox 11"/>
          <p:cNvSpPr txBox="1"/>
          <p:nvPr/>
        </p:nvSpPr>
        <p:spPr>
          <a:xfrm>
            <a:off x="1035437" y="6156021"/>
            <a:ext cx="6858000" cy="430887"/>
          </a:xfrm>
          <a:prstGeom prst="rect">
            <a:avLst/>
          </a:prstGeom>
        </p:spPr>
        <p:style>
          <a:lnRef idx="2">
            <a:schemeClr val="dk1"/>
          </a:lnRef>
          <a:fillRef idx="1">
            <a:schemeClr val="lt1"/>
          </a:fillRef>
          <a:effectRef idx="0">
            <a:schemeClr val="dk1"/>
          </a:effectRef>
          <a:fontRef idx="minor">
            <a:schemeClr val="dk1"/>
          </a:fontRef>
        </p:style>
        <p:txBody>
          <a:bodyPr wrap="square" lIns="91429" tIns="45714" rIns="91429" bIns="45714">
            <a:spAutoFit/>
          </a:bodyPr>
          <a:lstStyle/>
          <a:p>
            <a:pPr defTabSz="914400" fontAlgn="base">
              <a:spcBef>
                <a:spcPct val="0"/>
              </a:spcBef>
              <a:spcAft>
                <a:spcPct val="0"/>
              </a:spcAft>
              <a:tabLst>
                <a:tab pos="228573" algn="l"/>
              </a:tabLst>
            </a:pPr>
            <a:r>
              <a:rPr lang="en-GB" sz="1100" b="1" dirty="0">
                <a:solidFill>
                  <a:srgbClr val="000000"/>
                </a:solidFill>
                <a:latin typeface="Times New Roman"/>
              </a:rPr>
              <a:t>Reference: </a:t>
            </a:r>
            <a:r>
              <a:rPr lang="en-GB" sz="1100" dirty="0">
                <a:solidFill>
                  <a:srgbClr val="000000"/>
                </a:solidFill>
                <a:latin typeface="Times New Roman"/>
              </a:rPr>
              <a:t>Zhao, S., Y. Deng, and R.X. Black, </a:t>
            </a:r>
            <a:r>
              <a:rPr lang="en-GB" sz="1100" dirty="0" smtClean="0">
                <a:solidFill>
                  <a:srgbClr val="000000"/>
                </a:solidFill>
                <a:latin typeface="Times New Roman"/>
              </a:rPr>
              <a:t>2017: </a:t>
            </a:r>
            <a:r>
              <a:rPr lang="en-GB" sz="1100" dirty="0">
                <a:solidFill>
                  <a:srgbClr val="000000"/>
                </a:solidFill>
                <a:latin typeface="Times New Roman"/>
              </a:rPr>
              <a:t>A Dynamical and Statistical Characterization of United States 	Extreme Precipitation Events and their Associated Large-Scale Meteorological Patterns, </a:t>
            </a:r>
            <a:r>
              <a:rPr lang="en-GB" sz="1100" i="1" dirty="0">
                <a:solidFill>
                  <a:srgbClr val="000000"/>
                </a:solidFill>
                <a:latin typeface="Times New Roman"/>
              </a:rPr>
              <a:t>J Climate </a:t>
            </a:r>
            <a:r>
              <a:rPr lang="en-GB" sz="1100" dirty="0" smtClean="0">
                <a:solidFill>
                  <a:srgbClr val="000000"/>
                </a:solidFill>
                <a:latin typeface="Times New Roman"/>
              </a:rPr>
              <a:t>(</a:t>
            </a:r>
            <a:r>
              <a:rPr lang="en-GB" sz="1100" b="1" dirty="0" smtClean="0">
                <a:solidFill>
                  <a:srgbClr val="FF0000"/>
                </a:solidFill>
                <a:latin typeface="Times New Roman"/>
              </a:rPr>
              <a:t>in press</a:t>
            </a:r>
            <a:r>
              <a:rPr lang="en-GB" sz="1100" dirty="0" smtClean="0">
                <a:solidFill>
                  <a:srgbClr val="000000"/>
                </a:solidFill>
                <a:latin typeface="Times New Roman"/>
              </a:rPr>
              <a:t>)</a:t>
            </a:r>
            <a:r>
              <a:rPr lang="en-GB" sz="1100" dirty="0">
                <a:solidFill>
                  <a:srgbClr val="000000"/>
                </a:solidFill>
                <a:latin typeface="Times New Roman"/>
              </a:rPr>
              <a:t>.</a:t>
            </a:r>
          </a:p>
        </p:txBody>
      </p:sp>
      <p:sp>
        <p:nvSpPr>
          <p:cNvPr id="13" name="TextBox 12"/>
          <p:cNvSpPr txBox="1"/>
          <p:nvPr/>
        </p:nvSpPr>
        <p:spPr>
          <a:xfrm>
            <a:off x="258859" y="1371601"/>
            <a:ext cx="4389341" cy="4770537"/>
          </a:xfrm>
          <a:prstGeom prst="rect">
            <a:avLst/>
          </a:prstGeom>
          <a:noFill/>
        </p:spPr>
        <p:txBody>
          <a:bodyPr wrap="square" lIns="91429" tIns="45714" rIns="91429" bIns="45714" rtlCol="0">
            <a:spAutoFit/>
          </a:bodyPr>
          <a:lstStyle/>
          <a:p>
            <a:pPr defTabSz="914400" fontAlgn="base">
              <a:spcBef>
                <a:spcPct val="0"/>
              </a:spcBef>
              <a:spcAft>
                <a:spcPct val="0"/>
              </a:spcAft>
            </a:pPr>
            <a:endParaRPr lang="en-US" sz="1600" b="1" u="sng" dirty="0">
              <a:solidFill>
                <a:srgbClr val="000000"/>
              </a:solidFill>
              <a:latin typeface="Times New Roman" pitchFamily="18" charset="0"/>
            </a:endParaRPr>
          </a:p>
          <a:p>
            <a:pPr defTabSz="914400" fontAlgn="base">
              <a:spcBef>
                <a:spcPct val="0"/>
              </a:spcBef>
              <a:spcAft>
                <a:spcPct val="0"/>
              </a:spcAft>
            </a:pPr>
            <a:endParaRPr lang="en-US" sz="1600" b="1" u="sng" dirty="0">
              <a:solidFill>
                <a:srgbClr val="000000"/>
              </a:solidFill>
              <a:latin typeface="Times New Roman" pitchFamily="18" charset="0"/>
            </a:endParaRPr>
          </a:p>
          <a:p>
            <a:pPr defTabSz="914400" fontAlgn="base">
              <a:spcBef>
                <a:spcPct val="0"/>
              </a:spcBef>
              <a:spcAft>
                <a:spcPct val="0"/>
              </a:spcAft>
            </a:pPr>
            <a:r>
              <a:rPr lang="en-US" sz="1600" b="1" u="sng" dirty="0">
                <a:solidFill>
                  <a:srgbClr val="000000"/>
                </a:solidFill>
                <a:latin typeface="Times New Roman" pitchFamily="18" charset="0"/>
              </a:rPr>
              <a:t>Objective</a:t>
            </a:r>
            <a:r>
              <a:rPr lang="en-US" sz="1600" b="1" dirty="0">
                <a:solidFill>
                  <a:srgbClr val="000000"/>
                </a:solidFill>
                <a:latin typeface="Times New Roman" pitchFamily="18" charset="0"/>
              </a:rPr>
              <a:t>:</a:t>
            </a:r>
            <a:r>
              <a:rPr lang="en-US" sz="1600" dirty="0">
                <a:solidFill>
                  <a:srgbClr val="000000"/>
                </a:solidFill>
                <a:latin typeface="Times New Roman" pitchFamily="18" charset="0"/>
              </a:rPr>
              <a:t>  The study objectively delineates (in both observations and CCSM4) the fundamental extreme precipitation patterns (EPPs) occurring    in the continental US along with the large-scale meteorological patterns (LMPs) that drive them.</a:t>
            </a:r>
          </a:p>
          <a:p>
            <a:pPr defTabSz="914400" fontAlgn="base">
              <a:spcBef>
                <a:spcPct val="0"/>
              </a:spcBef>
              <a:spcAft>
                <a:spcPct val="0"/>
              </a:spcAft>
            </a:pPr>
            <a:r>
              <a:rPr lang="en-US" sz="1600" dirty="0">
                <a:solidFill>
                  <a:srgbClr val="000000"/>
                </a:solidFill>
                <a:latin typeface="Times New Roman" pitchFamily="18" charset="0"/>
              </a:rPr>
              <a:t> </a:t>
            </a:r>
          </a:p>
          <a:p>
            <a:pPr defTabSz="914400" fontAlgn="base">
              <a:spcBef>
                <a:spcPct val="0"/>
              </a:spcBef>
              <a:spcAft>
                <a:spcPct val="0"/>
              </a:spcAft>
            </a:pPr>
            <a:r>
              <a:rPr lang="en-US" sz="1600" b="1" u="sng" dirty="0">
                <a:solidFill>
                  <a:srgbClr val="000000"/>
                </a:solidFill>
                <a:latin typeface="Times New Roman" pitchFamily="18" charset="0"/>
              </a:rPr>
              <a:t>Research</a:t>
            </a:r>
            <a:r>
              <a:rPr lang="en-US" sz="1600" b="1" dirty="0">
                <a:solidFill>
                  <a:srgbClr val="000000"/>
                </a:solidFill>
                <a:latin typeface="Times New Roman" pitchFamily="18" charset="0"/>
              </a:rPr>
              <a:t>: </a:t>
            </a:r>
            <a:r>
              <a:rPr lang="en-US" sz="1600" dirty="0">
                <a:solidFill>
                  <a:srgbClr val="000000"/>
                </a:solidFill>
                <a:latin typeface="Times New Roman" pitchFamily="18" charset="0"/>
              </a:rPr>
              <a:t>A hierarchical cluster analysis of daily precipitation is used to isolate canonical EPPs for the boreal warm and cool seasons in observations and a parallel historical simulation of the CCSM4 for the period 1950-2005.  The LMP that induces each of the observed EPPs is isolated and used as   a fundamental basis function for testing a climate model’s potential for properly simulating patterns of precipitation extremes.  Parallel statistical and synoptic analyses of both observed and simulated EPPs and LMPs are carried out in our study.</a:t>
            </a:r>
            <a:endParaRPr lang="en-US" sz="1600" u="sng" dirty="0">
              <a:solidFill>
                <a:srgbClr val="000000"/>
              </a:solidFill>
              <a:latin typeface="Times New Roman" pitchFamily="18" charset="0"/>
            </a:endParaRPr>
          </a:p>
        </p:txBody>
      </p:sp>
      <p:sp>
        <p:nvSpPr>
          <p:cNvPr id="14" name="TextBox 13"/>
          <p:cNvSpPr txBox="1">
            <a:spLocks noChangeAspect="1"/>
          </p:cNvSpPr>
          <p:nvPr/>
        </p:nvSpPr>
        <p:spPr>
          <a:xfrm>
            <a:off x="4637635" y="3842903"/>
            <a:ext cx="4389120" cy="2308324"/>
          </a:xfrm>
          <a:prstGeom prst="rect">
            <a:avLst/>
          </a:prstGeom>
          <a:noFill/>
        </p:spPr>
        <p:txBody>
          <a:bodyPr wrap="square" lIns="91429" tIns="45714" rIns="91429" bIns="45714" rtlCol="0">
            <a:spAutoFit/>
          </a:bodyPr>
          <a:lstStyle/>
          <a:p>
            <a:pPr defTabSz="914400" fontAlgn="base">
              <a:spcBef>
                <a:spcPct val="0"/>
              </a:spcBef>
              <a:spcAft>
                <a:spcPct val="0"/>
              </a:spcAft>
            </a:pPr>
            <a:r>
              <a:rPr lang="en-US" sz="1600" b="1" u="sng" dirty="0">
                <a:solidFill>
                  <a:srgbClr val="000000"/>
                </a:solidFill>
                <a:latin typeface="Times New Roman" pitchFamily="18" charset="0"/>
              </a:rPr>
              <a:t>Impact</a:t>
            </a:r>
            <a:r>
              <a:rPr lang="en-US" sz="1600" b="1" dirty="0">
                <a:solidFill>
                  <a:srgbClr val="000000"/>
                </a:solidFill>
                <a:latin typeface="Times New Roman" pitchFamily="18" charset="0"/>
              </a:rPr>
              <a:t>: </a:t>
            </a:r>
            <a:r>
              <a:rPr lang="en-US" sz="1600" dirty="0">
                <a:solidFill>
                  <a:srgbClr val="000000"/>
                </a:solidFill>
                <a:latin typeface="Times New Roman" pitchFamily="18" charset="0"/>
              </a:rPr>
              <a:t>The utility of the LMP methodology in characterizing the synoptic and dynamic nature    of extreme events is demonstrated.  Model skill    in representing EPP behavior details is found to   be positively correlated to its ability to simulate  the corresponding LMP. For example, the model  bias in the occurrence frequency of a given LMP   is directly related to an analogous frequency bias   in the corresponding EPP induced by the LMP.</a:t>
            </a:r>
          </a:p>
        </p:txBody>
      </p:sp>
      <p:sp>
        <p:nvSpPr>
          <p:cNvPr id="10" name="Rectangle 9"/>
          <p:cNvSpPr/>
          <p:nvPr/>
        </p:nvSpPr>
        <p:spPr>
          <a:xfrm>
            <a:off x="4637636" y="3241933"/>
            <a:ext cx="4389120" cy="600164"/>
          </a:xfrm>
          <a:prstGeom prst="rect">
            <a:avLst/>
          </a:prstGeom>
        </p:spPr>
        <p:txBody>
          <a:bodyPr wrap="square" lIns="91429" tIns="45714" rIns="91429" bIns="45714">
            <a:spAutoFit/>
          </a:bodyPr>
          <a:lstStyle/>
          <a:p>
            <a:pPr defTabSz="914400" fontAlgn="base">
              <a:spcBef>
                <a:spcPct val="0"/>
              </a:spcBef>
              <a:spcAft>
                <a:spcPct val="0"/>
              </a:spcAft>
            </a:pPr>
            <a:r>
              <a:rPr lang="en-US" sz="1100" i="1" dirty="0">
                <a:solidFill>
                  <a:srgbClr val="000000"/>
                </a:solidFill>
                <a:latin typeface="Times New Roman" pitchFamily="18" charset="0"/>
              </a:rPr>
              <a:t>Composite precipitation anomalies (mm/day) for 6 warm season extreme precipitation clusters for observations (a1-a6) and the CCSM4 (b1-b6). Occurrence frequency (days) is plotted in the upper right of each panel.</a:t>
            </a:r>
          </a:p>
        </p:txBody>
      </p:sp>
      <p:sp>
        <p:nvSpPr>
          <p:cNvPr id="11" name="AutoShape 17"/>
          <p:cNvSpPr>
            <a:spLocks noChangeArrowheads="1"/>
          </p:cNvSpPr>
          <p:nvPr/>
        </p:nvSpPr>
        <p:spPr bwMode="auto">
          <a:xfrm>
            <a:off x="115888" y="115095"/>
            <a:ext cx="8912225" cy="6487993"/>
          </a:xfrm>
          <a:prstGeom prst="roundRect">
            <a:avLst>
              <a:gd name="adj" fmla="val 16667"/>
            </a:avLst>
          </a:prstGeom>
          <a:noFill/>
          <a:ln w="22225">
            <a:solidFill>
              <a:schemeClr val="bg1"/>
            </a:solidFill>
            <a:round/>
            <a:headEnd/>
            <a:tailEnd/>
          </a:ln>
          <a:effectLst/>
        </p:spPr>
        <p:txBody>
          <a:bodyPr wrap="none" lIns="91429" tIns="45714" rIns="91429" bIns="45714" anchor="ctr"/>
          <a:lstStyle/>
          <a:p>
            <a:pPr defTabSz="914400" fontAlgn="base">
              <a:spcBef>
                <a:spcPct val="0"/>
              </a:spcBef>
              <a:spcAft>
                <a:spcPct val="0"/>
              </a:spcAft>
            </a:pPr>
            <a:endParaRPr lang="en-US" sz="2800">
              <a:solidFill>
                <a:srgbClr val="FF0000"/>
              </a:solidFill>
              <a:latin typeface="Times New Roman" pitchFamily="18" charset="0"/>
            </a:endParaRPr>
          </a:p>
        </p:txBody>
      </p:sp>
      <p:pic>
        <p:nvPicPr>
          <p:cNvPr id="16" name="Picture 19" descr="wallpaper10"/>
          <p:cNvPicPr>
            <a:picLocks noChangeAspect="1" noChangeArrowheads="1"/>
          </p:cNvPicPr>
          <p:nvPr/>
        </p:nvPicPr>
        <p:blipFill>
          <a:blip r:embed="rId4" cstate="print"/>
          <a:stretch>
            <a:fillRect/>
          </a:stretch>
        </p:blipFill>
        <p:spPr bwMode="auto">
          <a:xfrm>
            <a:off x="8639359" y="-1079"/>
            <a:ext cx="512064" cy="384048"/>
          </a:xfrm>
          <a:prstGeom prst="rect">
            <a:avLst/>
          </a:prstGeom>
          <a:noFill/>
          <a:ln w="9525">
            <a:noFill/>
            <a:miter lim="800000"/>
            <a:headEnd/>
            <a:tailEnd/>
          </a:ln>
        </p:spPr>
      </p:pic>
      <p:pic>
        <p:nvPicPr>
          <p:cNvPr id="18" name="Picture 27" descr="http://phys.educ.ksu.edu/images/logo/nsf_logo_1.jpg"/>
          <p:cNvPicPr>
            <a:picLocks noChangeAspect="1" noChangeArrowheads="1"/>
          </p:cNvPicPr>
          <p:nvPr/>
        </p:nvPicPr>
        <p:blipFill>
          <a:blip r:embed="rId5" cstate="print"/>
          <a:stretch>
            <a:fillRect/>
          </a:stretch>
        </p:blipFill>
        <p:spPr bwMode="auto">
          <a:xfrm>
            <a:off x="-1139" y="0"/>
            <a:ext cx="429768" cy="429768"/>
          </a:xfrm>
          <a:prstGeom prst="rect">
            <a:avLst/>
          </a:prstGeom>
          <a:noFill/>
        </p:spPr>
      </p:pic>
      <p:sp>
        <p:nvSpPr>
          <p:cNvPr id="6" name="TextBox 5"/>
          <p:cNvSpPr txBox="1"/>
          <p:nvPr/>
        </p:nvSpPr>
        <p:spPr>
          <a:xfrm>
            <a:off x="9414933" y="2116667"/>
            <a:ext cx="184644" cy="523208"/>
          </a:xfrm>
          <a:prstGeom prst="rect">
            <a:avLst/>
          </a:prstGeom>
          <a:noFill/>
        </p:spPr>
        <p:txBody>
          <a:bodyPr wrap="none" lIns="91429" tIns="45714" rIns="91429" bIns="45714" rtlCol="0">
            <a:spAutoFit/>
          </a:bodyPr>
          <a:lstStyle/>
          <a:p>
            <a:pPr defTabSz="914400" fontAlgn="base">
              <a:spcBef>
                <a:spcPct val="0"/>
              </a:spcBef>
              <a:spcAft>
                <a:spcPct val="0"/>
              </a:spcAft>
            </a:pPr>
            <a:endParaRPr lang="en-US" sz="2800" dirty="0">
              <a:solidFill>
                <a:srgbClr val="FF0000"/>
              </a:solidFill>
              <a:latin typeface="Times New Roman" pitchFamily="18" charset="0"/>
            </a:endParaRPr>
          </a:p>
        </p:txBody>
      </p:sp>
    </p:spTree>
    <p:extLst>
      <p:ext uri="{BB962C8B-B14F-4D97-AF65-F5344CB8AC3E}">
        <p14:creationId xmlns:p14="http://schemas.microsoft.com/office/powerpoint/2010/main" val="3680818130"/>
      </p:ext>
    </p:extLst>
  </p:cSld>
  <p:clrMapOvr>
    <a:masterClrMapping/>
  </p:clrMapOvr>
  <p:transition xmlns:p14="http://schemas.microsoft.com/office/powerpoint/2010/main" spd="slow">
    <p:fade thruBlk="1"/>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5_Default Design">
  <a:themeElements>
    <a:clrScheme name="">
      <a:dk1>
        <a:srgbClr val="000000"/>
      </a:dk1>
      <a:lt1>
        <a:srgbClr val="FFFFFF"/>
      </a:lt1>
      <a:dk2>
        <a:srgbClr val="000099"/>
      </a:dk2>
      <a:lt2>
        <a:srgbClr val="FFFF00"/>
      </a:lt2>
      <a:accent1>
        <a:srgbClr val="FF9900"/>
      </a:accent1>
      <a:accent2>
        <a:srgbClr val="00FFFF"/>
      </a:accent2>
      <a:accent3>
        <a:srgbClr val="AAAACA"/>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hlink"/>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52</TotalTime>
  <Words>299</Words>
  <Application>Microsoft Macintosh PowerPoint</Application>
  <PresentationFormat>On-screen Show (4:3)</PresentationFormat>
  <Paragraphs>10</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5_Default Design</vt:lpstr>
      <vt:lpstr>PowerPoint Presentation</vt:lpstr>
    </vt:vector>
  </TitlesOfParts>
  <Company>Georgia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Black</dc:creator>
  <cp:lastModifiedBy>Robert Black</cp:lastModifiedBy>
  <cp:revision>2</cp:revision>
  <dcterms:created xsi:type="dcterms:W3CDTF">2017-01-04T19:29:47Z</dcterms:created>
  <dcterms:modified xsi:type="dcterms:W3CDTF">2017-01-24T17:14:01Z</dcterms:modified>
</cp:coreProperties>
</file>