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27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91F16-6340-8A4E-B322-638F4827C313}" type="datetimeFigureOut">
              <a:rPr lang="en-US" smtClean="0"/>
              <a:t>5/17/17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FD560-482C-9844-A779-3F1ACC41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27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245">
              <a:defRPr/>
            </a:pPr>
            <a:endParaRPr lang="en-US" baseline="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>
                <a:solidFill>
                  <a:srgbClr val="0000FF"/>
                </a:solidFill>
              </a:rPr>
              <a:pPr/>
              <a:t>1</a:t>
            </a:fld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6" indent="0" algn="ctr">
              <a:buNone/>
              <a:defRPr/>
            </a:lvl2pPr>
            <a:lvl3pPr marL="914293" indent="0" algn="ctr">
              <a:buNone/>
              <a:defRPr/>
            </a:lvl3pPr>
            <a:lvl4pPr marL="1371440" indent="0" algn="ctr">
              <a:buNone/>
              <a:defRPr/>
            </a:lvl4pPr>
            <a:lvl5pPr marL="1828586" indent="0" algn="ctr">
              <a:buNone/>
              <a:defRPr/>
            </a:lvl5pPr>
            <a:lvl6pPr marL="2285733" indent="0" algn="ctr">
              <a:buNone/>
              <a:defRPr/>
            </a:lvl6pPr>
            <a:lvl7pPr marL="2742879" indent="0" algn="ctr">
              <a:buNone/>
              <a:defRPr/>
            </a:lvl7pPr>
            <a:lvl8pPr marL="3200026" indent="0" algn="ctr">
              <a:buNone/>
              <a:defRPr/>
            </a:lvl8pPr>
            <a:lvl9pPr marL="36571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A3C18-F5F3-40B4-AAB1-180026504B6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552775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36B4E-4A83-49DE-90DB-F6D60837E46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26890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42473-206D-4117-9ED0-1C73921C5C5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42430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4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29" tIns="45714" rIns="91429" bIns="45714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29" tIns="45714" rIns="91429" bIns="45714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4" y="6646864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171430" indent="-171430" algn="r"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1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1"/>
            <a:ext cx="38481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5" y="6646864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171430" indent="-171430"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fld id="{3CF22588-4ED6-4D73-B710-A92B6386A90D}" type="slidenum">
              <a:rPr lang="en-US" sz="100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pPr marL="171430" indent="-171430" defTabSz="914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sz="1000" dirty="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t>BER Climate Research</a:t>
            </a:r>
          </a:p>
        </p:txBody>
      </p:sp>
    </p:spTree>
    <p:extLst>
      <p:ext uri="{BB962C8B-B14F-4D97-AF65-F5344CB8AC3E}">
        <p14:creationId xmlns:p14="http://schemas.microsoft.com/office/powerpoint/2010/main" val="9376169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0880-0751-420B-B5C6-1A227F09263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65868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5308D-6E92-4A26-9AC4-DF11544C65A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985651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D1F44-9D0B-49FE-A8B1-F67A48579E8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436868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7E353-92FB-4756-AFA6-D93975CC497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095765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DE19A-53A6-49BE-8F4D-F508CCF28A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88588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EFC6-55C0-497B-B0EE-745623C85B0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095731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777F9-0B33-4955-B68A-904F7E6443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31149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CB329-62B6-458C-A2EB-2AA12CA1303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17695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 b="-100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Times New Roman" pitchFamily="18" charset="0"/>
              </a:rPr>
              <a:t>AGU Chapman Conference Santorini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3B436F1-924E-46FB-A373-31AAC09B4364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0271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xmlns:p14="http://schemas.microsoft.com/office/powerpoint/2010/main" spd="slow"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860" indent="-34286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867" indent="-228573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013" indent="-228573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5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30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53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59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74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1"/>
            <a:ext cx="184644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113" y="134596"/>
            <a:ext cx="4194725" cy="1323427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The Structure and                     Large-Scale Organization of Extreme Cold Waves over the Conterminous United States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5437" y="6156021"/>
            <a:ext cx="6858000" cy="430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4" rIns="91429" bIns="45714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tabLst>
                <a:tab pos="228573" algn="l"/>
              </a:tabLst>
            </a:pPr>
            <a:r>
              <a:rPr lang="en-GB" sz="1100" b="1" dirty="0" smtClean="0">
                <a:solidFill>
                  <a:srgbClr val="000000"/>
                </a:solidFill>
                <a:latin typeface="Times New Roman"/>
              </a:rPr>
              <a:t>Reference: </a:t>
            </a:r>
            <a:r>
              <a:rPr lang="en-GB" sz="1100" dirty="0" err="1" smtClean="0">
                <a:solidFill>
                  <a:srgbClr val="000000"/>
                </a:solidFill>
                <a:latin typeface="Times New Roman"/>
              </a:rPr>
              <a:t>Xie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, Z., R.X. Black, and Y. Deng, 2017</a:t>
            </a:r>
            <a:r>
              <a:rPr lang="en-GB" sz="1100" dirty="0">
                <a:solidFill>
                  <a:srgbClr val="000000"/>
                </a:solidFill>
              </a:rPr>
              <a:t>: The </a:t>
            </a:r>
            <a:r>
              <a:rPr lang="en-GB" sz="1100" dirty="0" smtClean="0">
                <a:solidFill>
                  <a:srgbClr val="000000"/>
                </a:solidFill>
              </a:rPr>
              <a:t>Structure </a:t>
            </a:r>
            <a:r>
              <a:rPr lang="en-GB" sz="1100" dirty="0">
                <a:solidFill>
                  <a:srgbClr val="000000"/>
                </a:solidFill>
              </a:rPr>
              <a:t>and </a:t>
            </a:r>
            <a:r>
              <a:rPr lang="en-GB" sz="1100" dirty="0" smtClean="0">
                <a:solidFill>
                  <a:srgbClr val="000000"/>
                </a:solidFill>
              </a:rPr>
              <a:t>Large-Scale Organization </a:t>
            </a:r>
            <a:r>
              <a:rPr lang="en-GB" sz="1100" dirty="0">
                <a:solidFill>
                  <a:srgbClr val="000000"/>
                </a:solidFill>
              </a:rPr>
              <a:t>of </a:t>
            </a:r>
            <a:r>
              <a:rPr lang="en-GB" sz="1100" dirty="0" smtClean="0">
                <a:solidFill>
                  <a:srgbClr val="000000"/>
                </a:solidFill>
              </a:rPr>
              <a:t>Extreme Cold 	Waves </a:t>
            </a:r>
            <a:r>
              <a:rPr lang="en-GB" sz="1100" dirty="0">
                <a:solidFill>
                  <a:srgbClr val="000000"/>
                </a:solidFill>
              </a:rPr>
              <a:t>over the </a:t>
            </a:r>
            <a:r>
              <a:rPr lang="en-GB" sz="1100" dirty="0" smtClean="0">
                <a:solidFill>
                  <a:srgbClr val="000000"/>
                </a:solidFill>
              </a:rPr>
              <a:t>Conterminous </a:t>
            </a:r>
            <a:r>
              <a:rPr lang="en-GB" sz="1100" dirty="0">
                <a:solidFill>
                  <a:srgbClr val="000000"/>
                </a:solidFill>
              </a:rPr>
              <a:t>United States, </a:t>
            </a:r>
            <a:r>
              <a:rPr lang="en-GB" sz="1100" i="1" dirty="0" smtClean="0">
                <a:solidFill>
                  <a:srgbClr val="000000"/>
                </a:solidFill>
                <a:latin typeface="Times New Roman"/>
              </a:rPr>
              <a:t>Climate Dynamics, </a:t>
            </a:r>
            <a:r>
              <a:rPr lang="en-GB" sz="1100" b="1" dirty="0" smtClean="0">
                <a:solidFill>
                  <a:srgbClr val="000000"/>
                </a:solidFill>
                <a:latin typeface="Times New Roman"/>
              </a:rPr>
              <a:t>49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, (</a:t>
            </a:r>
            <a:r>
              <a:rPr lang="en-GB" sz="1100" b="1" dirty="0" smtClean="0">
                <a:solidFill>
                  <a:srgbClr val="FF0000"/>
                </a:solidFill>
                <a:latin typeface="Times New Roman"/>
              </a:rPr>
              <a:t>in press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).</a:t>
            </a:r>
            <a:endParaRPr lang="en-GB" sz="11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8860" y="1371601"/>
            <a:ext cx="4314750" cy="464741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 smtClean="0">
                <a:solidFill>
                  <a:srgbClr val="000000"/>
                </a:solidFill>
                <a:latin typeface="Times New Roman" pitchFamily="18" charset="0"/>
              </a:rPr>
              <a:t>Science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  The study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identifies three recurrent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extreme cold wave (ECW) patterns that affect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      the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upper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</a:rPr>
              <a:t>midwest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, northwest and southeast US, respectively, and assesses how each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pattern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is linked to the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large-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scale atmospheric circulation and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primary modes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of climate variability.  The ability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of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modern climate models to represent ECW behavior and forcing is also tested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 u="sng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8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 smtClean="0">
                <a:solidFill>
                  <a:srgbClr val="000000"/>
                </a:solidFill>
                <a:latin typeface="Times New Roman" pitchFamily="18" charset="0"/>
              </a:rPr>
              <a:t>Research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A hierarchical cluster analysis of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daily surface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air temperature is used to isolate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typical ECW patterns occurring over the US during the cool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season in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observations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and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parallel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CCSM4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simulations for the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period 1950-2005.  The large-scale meteorological pattern (LMP)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that induces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each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ECW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is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identified.  Extensive statistical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and synoptic analyses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are carried out and the model’s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ability to properly simulate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ECWs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is established.</a:t>
            </a:r>
            <a:endParaRPr lang="en-US" sz="1600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4637635" y="3860407"/>
            <a:ext cx="4389120" cy="218520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ECW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modulation by key climate modes (ENSO; PDO) and </a:t>
            </a:r>
            <a:r>
              <a:rPr lang="en-US" sz="1600" dirty="0" err="1" smtClean="0">
                <a:solidFill>
                  <a:srgbClr val="000000"/>
                </a:solidFill>
                <a:latin typeface="Times New Roman" pitchFamily="18" charset="0"/>
              </a:rPr>
              <a:t>cryospheric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perturbations is assessed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8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 smtClean="0">
                <a:solidFill>
                  <a:srgbClr val="000000"/>
                </a:solidFill>
                <a:latin typeface="Times New Roman" pitchFamily="18" charset="0"/>
              </a:rPr>
              <a:t>Impact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The research provides an objective basis for understanding how and why certain extreme weather events occur.  This basis provides critical metrics for assessing (a) the veracity of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climate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models and (b) how the behavior of such extreme weather events may vary in future decades.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37636" y="3241933"/>
            <a:ext cx="4320102" cy="600152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Composite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anomalies in surface air temperature (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Shaded; °C) and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wind (arrows) for observed (a) upper </a:t>
            </a:r>
            <a:r>
              <a:rPr lang="en-US" sz="1100" i="1" dirty="0" err="1" smtClean="0">
                <a:solidFill>
                  <a:srgbClr val="000000"/>
                </a:solidFill>
                <a:latin typeface="Times New Roman" pitchFamily="18" charset="0"/>
              </a:rPr>
              <a:t>midwest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 (UM), (b) northwest (NW), 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and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  (c) southeast (SE) ECWs. Panels d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–f as per a–c, but for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CCSM4.</a:t>
            </a:r>
            <a:endParaRPr lang="en-US" sz="11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115888" y="115095"/>
            <a:ext cx="8912225" cy="6487993"/>
          </a:xfrm>
          <a:prstGeom prst="roundRect">
            <a:avLst>
              <a:gd name="adj" fmla="val 16667"/>
            </a:avLst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6" name="Picture 19" descr="wallpaper10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8639359" y="-1079"/>
            <a:ext cx="512064" cy="38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9" y="0"/>
            <a:ext cx="429768" cy="4297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414933" y="2116667"/>
            <a:ext cx="184644" cy="5232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8684" y="189345"/>
            <a:ext cx="3200400" cy="300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818130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5_Default Design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245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5_Default Design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Black</dc:creator>
  <cp:lastModifiedBy>Robert Black</cp:lastModifiedBy>
  <cp:revision>16</cp:revision>
  <dcterms:created xsi:type="dcterms:W3CDTF">2017-01-04T19:29:47Z</dcterms:created>
  <dcterms:modified xsi:type="dcterms:W3CDTF">2017-05-17T19:39:35Z</dcterms:modified>
</cp:coreProperties>
</file>