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7"/>
    <p:restoredTop sz="94621"/>
  </p:normalViewPr>
  <p:slideViewPr>
    <p:cSldViewPr snapToGrid="0" snapToObjects="1">
      <p:cViewPr varScale="1">
        <p:scale>
          <a:sx n="92" d="100"/>
          <a:sy n="92" d="100"/>
        </p:scale>
        <p:origin x="1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DA026-1669-F746-A75E-F5571ECEE025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E706E-AC93-F042-9189-006D9FE7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53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367">
              <a:defRPr/>
            </a:pPr>
            <a:r>
              <a:rPr lang="en-US" dirty="0">
                <a:latin typeface="Calibri" pitchFamily="34" charset="0"/>
                <a:ea typeface="ＭＳ Ｐゴシック" pitchFamily="34" charset="-128"/>
              </a:rPr>
              <a:t>DOE PM:  Dan Stover</a:t>
            </a:r>
          </a:p>
          <a:p>
            <a:pPr defTabSz="918367">
              <a:defRPr/>
            </a:pPr>
            <a:r>
              <a:rPr lang="en-US" dirty="0">
                <a:latin typeface="Calibri" pitchFamily="34" charset="0"/>
                <a:ea typeface="ＭＳ Ｐゴシック" pitchFamily="34" charset="-128"/>
              </a:rPr>
              <a:t>PI Stan </a:t>
            </a:r>
            <a:r>
              <a:rPr lang="en-US" dirty="0" err="1">
                <a:latin typeface="Calibri" pitchFamily="34" charset="0"/>
                <a:ea typeface="ＭＳ Ｐゴシック" pitchFamily="34" charset="-128"/>
              </a:rPr>
              <a:t>Wullschleger</a:t>
            </a: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r>
              <a:rPr lang="en-US" dirty="0">
                <a:latin typeface="Calibri" pitchFamily="34" charset="0"/>
                <a:ea typeface="ＭＳ Ｐゴシック" pitchFamily="34" charset="-128"/>
              </a:rPr>
              <a:t>Key message: Fully 3-D biogeochemical</a:t>
            </a:r>
            <a:r>
              <a:rPr lang="en-US" baseline="0" dirty="0">
                <a:latin typeface="Calibri" pitchFamily="34" charset="0"/>
                <a:ea typeface="ＭＳ Ｐゴシック" pitchFamily="34" charset="-128"/>
              </a:rPr>
              <a:t> reactive transport model coupled with Land model; allows for including key mechanisms across scales</a:t>
            </a: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r>
              <a:rPr lang="en-US" dirty="0"/>
              <a:t>PFLOTRAN is an open source, state-of-the-art massively parallel subsurface flow and reactive transport model for describing surface and subsurface processes. </a:t>
            </a: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18367">
              <a:defRPr/>
            </a:pPr>
            <a:endParaRPr lang="en-US" dirty="0">
              <a:latin typeface="Calibri" pitchFamily="34" charset="0"/>
              <a:ea typeface="ＭＳ Ｐゴシック" pitchFamily="34" charset="-128"/>
            </a:endParaRPr>
          </a:p>
          <a:p>
            <a:pPr defTabSz="931676">
              <a:defRPr/>
            </a:pPr>
            <a:r>
              <a:rPr lang="en-US" b="1" dirty="0"/>
              <a:t>Science.  </a:t>
            </a:r>
            <a:r>
              <a:rPr lang="en-US" dirty="0"/>
              <a:t>Examined the numerical challenges of introducing a reactive transport model (i.e., PFLOTRAN) into the land surface model of a Earth System Model (like ACME).  </a:t>
            </a:r>
          </a:p>
          <a:p>
            <a:pPr defTabSz="931676">
              <a:defRPr/>
            </a:pPr>
            <a:endParaRPr lang="en-US" dirty="0"/>
          </a:p>
          <a:p>
            <a:r>
              <a:rPr lang="en-US" b="1" dirty="0"/>
              <a:t>Significance.  </a:t>
            </a:r>
            <a:r>
              <a:rPr lang="en-US" dirty="0"/>
              <a:t>PFLOTRAN provides accurate and mechanistic representation of terrestrial biogeochemistry processes and a flexible framework to test and implement new reaction networks.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676">
              <a:defRPr/>
            </a:pPr>
            <a:fld id="{8F0D04E2-E3BA-4E3A-B019-3A9508EBD706}" type="slidenum">
              <a:rPr lang="en-US" sz="1800" kern="0">
                <a:solidFill>
                  <a:prstClr val="black"/>
                </a:solidFill>
              </a:rPr>
              <a:pPr defTabSz="931676">
                <a:defRPr/>
              </a:pPr>
              <a:t>1</a:t>
            </a:fld>
            <a:endParaRPr lang="en-US" sz="18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21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3.jpe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2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4" y="2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8" y="67"/>
            <a:ext cx="2953546" cy="619291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3" t="21203"/>
          <a:stretch/>
        </p:blipFill>
        <p:spPr bwMode="auto">
          <a:xfrm>
            <a:off x="4934680" y="811971"/>
            <a:ext cx="2130752" cy="2152275"/>
          </a:xfrm>
          <a:prstGeom prst="ellipse">
            <a:avLst/>
          </a:prstGeom>
          <a:blipFill>
            <a:blip r:embed="rId4"/>
            <a:stretch>
              <a:fillRect l="-19758" t="-92480" r="-25422" b="-45429"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3" y="139108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119" y="2728864"/>
            <a:ext cx="1645920" cy="1645920"/>
          </a:xfrm>
          <a:prstGeom prst="ellipse">
            <a:avLst/>
          </a:prstGeom>
          <a:blipFill>
            <a:blip r:embed="rId4"/>
            <a:stretch>
              <a:fillRect l="-19758" t="-92480" r="-25422" b="-45429"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2" y="38846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12864"/>
            <a:ext cx="4160172" cy="923330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9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5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1E7640"/>
                </a:solidFill>
                <a:cs typeface="Arial" charset="0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cs typeface="Arial" charset="0"/>
              </a:rPr>
            </a:br>
            <a:r>
              <a:rPr lang="en-US" sz="1000" dirty="0">
                <a:solidFill>
                  <a:srgbClr val="1E7640"/>
                </a:solidFill>
                <a:cs typeface="Arial" charset="0"/>
              </a:rPr>
              <a:t>for the US Department of Energy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64" y="6362156"/>
            <a:ext cx="1753034" cy="29298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4" y="228600"/>
            <a:ext cx="8636290" cy="42473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28678" cy="4206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6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6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3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3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2" y="38846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4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" y="420446"/>
            <a:ext cx="4341471" cy="7571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7"/>
            <a:ext cx="2929466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28678" cy="4206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28678" cy="4247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89" y="6368039"/>
            <a:ext cx="3291840" cy="36974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0680" y="63699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1E7640"/>
                </a:solidFill>
                <a:cs typeface="Arial" charset="0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cs typeface="Arial" charset="0"/>
              </a:rPr>
            </a:br>
            <a:r>
              <a:rPr lang="en-US" sz="1000" dirty="0">
                <a:solidFill>
                  <a:srgbClr val="1E7640"/>
                </a:solidFill>
                <a:cs typeface="Arial" charset="0"/>
              </a:rPr>
              <a:t>for the US Department of Energy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28600"/>
            <a:ext cx="8631936" cy="4206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01168" y="1622778"/>
            <a:ext cx="8536432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221224" y="6192982"/>
            <a:ext cx="222732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A03123">
                    <a:lumMod val="60000"/>
                    <a:lumOff val="40000"/>
                  </a:srgbClr>
                </a:solidFill>
                <a:latin typeface="Marker Felt Wide" charset="0"/>
                <a:ea typeface="Marker Felt Wide" charset="0"/>
                <a:cs typeface="Marker Felt Wide" charset="0"/>
              </a:rPr>
              <a:t>DRAFT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 flipH="1">
            <a:off x="-36" y="-93129"/>
            <a:ext cx="9144000" cy="1304707"/>
            <a:chOff x="-36" y="-93129"/>
            <a:chExt cx="9144000" cy="1304707"/>
          </a:xfrm>
        </p:grpSpPr>
        <p:sp>
          <p:nvSpPr>
            <p:cNvPr id="19" name="Freeform 5"/>
            <p:cNvSpPr>
              <a:spLocks/>
            </p:cNvSpPr>
            <p:nvPr userDrawn="1"/>
          </p:nvSpPr>
          <p:spPr bwMode="auto">
            <a:xfrm rot="5400000" flipH="1">
              <a:off x="3968503" y="-4061668"/>
              <a:ext cx="1206922" cy="9144000"/>
            </a:xfrm>
            <a:custGeom>
              <a:avLst/>
              <a:gdLst>
                <a:gd name="T0" fmla="*/ 149 w 1094"/>
                <a:gd name="T1" fmla="*/ 2166 h 2166"/>
                <a:gd name="T2" fmla="*/ 1094 w 1094"/>
                <a:gd name="T3" fmla="*/ 2166 h 2166"/>
                <a:gd name="T4" fmla="*/ 1094 w 1094"/>
                <a:gd name="T5" fmla="*/ 0 h 2166"/>
                <a:gd name="T6" fmla="*/ 0 w 1094"/>
                <a:gd name="T7" fmla="*/ 0 h 2166"/>
                <a:gd name="T8" fmla="*/ 149 w 1094"/>
                <a:gd name="T9" fmla="*/ 2166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4" h="2166">
                  <a:moveTo>
                    <a:pt x="149" y="2166"/>
                  </a:moveTo>
                  <a:cubicBezTo>
                    <a:pt x="1094" y="2166"/>
                    <a:pt x="1094" y="2166"/>
                    <a:pt x="1094" y="2166"/>
                  </a:cubicBezTo>
                  <a:cubicBezTo>
                    <a:pt x="1094" y="0"/>
                    <a:pt x="1094" y="0"/>
                    <a:pt x="109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04" y="816"/>
                    <a:pt x="149" y="2166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accent2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 rot="5400000" flipH="1">
              <a:off x="4350246" y="-3582139"/>
              <a:ext cx="443435" cy="9144000"/>
            </a:xfrm>
            <a:custGeom>
              <a:avLst/>
              <a:gdLst>
                <a:gd name="T0" fmla="*/ 221 w 402"/>
                <a:gd name="T1" fmla="*/ 2166 h 2166"/>
                <a:gd name="T2" fmla="*/ 240 w 402"/>
                <a:gd name="T3" fmla="*/ 2166 h 2166"/>
                <a:gd name="T4" fmla="*/ 90 w 402"/>
                <a:gd name="T5" fmla="*/ 0 h 2166"/>
                <a:gd name="T6" fmla="*/ 0 w 402"/>
                <a:gd name="T7" fmla="*/ 0 h 2166"/>
                <a:gd name="T8" fmla="*/ 221 w 402"/>
                <a:gd name="T9" fmla="*/ 2166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166">
                  <a:moveTo>
                    <a:pt x="221" y="2166"/>
                  </a:moveTo>
                  <a:cubicBezTo>
                    <a:pt x="240" y="2166"/>
                    <a:pt x="240" y="2166"/>
                    <a:pt x="240" y="2166"/>
                  </a:cubicBezTo>
                  <a:cubicBezTo>
                    <a:pt x="240" y="2166"/>
                    <a:pt x="402" y="989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47" y="767"/>
                    <a:pt x="221" y="2166"/>
                  </a:cubicBezTo>
                  <a:close/>
                </a:path>
              </a:pathLst>
            </a:custGeom>
            <a:solidFill>
              <a:srgbClr val="85B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cs typeface="Arial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201168" y="228600"/>
            <a:ext cx="8628678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201168" y="1508762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22696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/>
            </a:pPr>
            <a:fld id="{040BB257-551A-4736-B50F-DCF1BA034C06}" type="slidenum">
              <a:rPr lang="en-US" sz="100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pPr algn="r" defTabSz="17303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1135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1E7640"/>
                </a:solidFill>
                <a:cs typeface="Arial" charset="0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cs typeface="Arial" charset="0"/>
              </a:rPr>
            </a:br>
            <a:r>
              <a:rPr lang="en-US" sz="1000" dirty="0">
                <a:solidFill>
                  <a:srgbClr val="1E7640"/>
                </a:solidFill>
                <a:cs typeface="Arial" charset="0"/>
              </a:rPr>
              <a:t>for the US Department of Energy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64" y="6362156"/>
            <a:ext cx="1753034" cy="2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1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556090"/>
              </p:ext>
            </p:extLst>
          </p:nvPr>
        </p:nvGraphicFramePr>
        <p:xfrm>
          <a:off x="273051" y="1197584"/>
          <a:ext cx="5027273" cy="5527548"/>
        </p:xfrm>
        <a:graphic>
          <a:graphicData uri="http://schemas.openxmlformats.org/drawingml/2006/table">
            <a:tbl>
              <a:tblPr firstCol="1">
                <a:tableStyleId>{85BE263C-DBD7-4A20-BB59-AAB30ACAA65A}</a:tableStyleId>
              </a:tblPr>
              <a:tblGrid>
                <a:gridCol w="1145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1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Synchronous coupling of an Earth system model with an energy-economics model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eliminates important sources of climate and human system prediction uncertainty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69863" indent="-169863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97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/>
                        <a:t>Identify</a:t>
                      </a:r>
                      <a:r>
                        <a:rPr lang="en-US" sz="1300" baseline="0" dirty="0"/>
                        <a:t> and quantify inconsistencies associated with asynchronous, one-way coupling of human and Earth system models, and eliminate those inconsistencies by designing and implementing a synchronous two-way coupled model of human and Earth system processes.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New science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1430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solidFill>
                            <a:schemeClr val="dk1"/>
                          </a:solidFill>
                        </a:rPr>
                        <a:t>By</a:t>
                      </a:r>
                      <a:r>
                        <a:rPr lang="en-US" sz="1300" baseline="0" dirty="0">
                          <a:solidFill>
                            <a:schemeClr val="dk1"/>
                          </a:solidFill>
                        </a:rPr>
                        <a:t> passing information on </a:t>
                      </a:r>
                      <a:r>
                        <a:rPr lang="en-US" sz="1300" baseline="0" dirty="0" err="1">
                          <a:solidFill>
                            <a:schemeClr val="dk1"/>
                          </a:solidFill>
                        </a:rPr>
                        <a:t>biospheric</a:t>
                      </a:r>
                      <a:r>
                        <a:rPr lang="en-US" sz="1300" baseline="0" dirty="0">
                          <a:solidFill>
                            <a:schemeClr val="dk1"/>
                          </a:solidFill>
                        </a:rPr>
                        <a:t> processes from the Earth system model to the human system model, impacts of climate change are allowed to influence the energy-economic systems.</a:t>
                      </a:r>
                    </a:p>
                    <a:p>
                      <a:pPr marL="114300" indent="-11430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00" baseline="0" dirty="0">
                          <a:solidFill>
                            <a:schemeClr val="dk1"/>
                          </a:solidFill>
                        </a:rPr>
                        <a:t>Higher CO</a:t>
                      </a:r>
                      <a:r>
                        <a:rPr lang="en-US" sz="1300" baseline="-25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US" sz="1300" baseline="0" dirty="0">
                          <a:solidFill>
                            <a:schemeClr val="dk1"/>
                          </a:solidFill>
                        </a:rPr>
                        <a:t> concentrations lead to increased vegetation productivity, higher crop yields (including biomass energy crops), lower crop prices, and reduced conversion of forest to cropland.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Significance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dirty="0"/>
                        <a:t>Feedbacks in the energy system lead to reduced fossil fuel emissions</a:t>
                      </a:r>
                      <a:r>
                        <a:rPr lang="en-US" sz="1300" baseline="0" dirty="0"/>
                        <a:t> and feedbacks in the climate system lead to increased land carbon storage.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Thornton, P. E., K. Calvin, A. D. Jones, A. V. Di Vittorio, B. Bond-Lamberty, L.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</a:rPr>
                        <a:t>Chini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, X. Shi, J. Mao, W. D. Collins, J. Edmonds, A. Thomson, J. Truesdale, A. Craig, M. Branstetter and G. Hurtt 2017. Nature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</a:rPr>
                        <a:t>Clim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. Change,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 DOI: 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</a:rPr>
                        <a:t>10.1038/nclimate3310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169863" indent="-169863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168" y="4949"/>
            <a:ext cx="8628678" cy="867930"/>
          </a:xfrm>
        </p:spPr>
        <p:txBody>
          <a:bodyPr/>
          <a:lstStyle/>
          <a:p>
            <a:r>
              <a:rPr lang="en-US" sz="2800" dirty="0" err="1"/>
              <a:t>Biospheric</a:t>
            </a:r>
            <a:r>
              <a:rPr lang="en-US" sz="2800" dirty="0"/>
              <a:t> feedback effects in a synchronously coupled model of human and Earth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358" t="5788" r="15832" b="4585"/>
          <a:stretch/>
        </p:blipFill>
        <p:spPr>
          <a:xfrm>
            <a:off x="5843239" y="1008069"/>
            <a:ext cx="3108960" cy="53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2049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4x3 template_160226.potx" id="{31BED76B-0AEA-4445-9E58-7F6592087E14}" vid="{2BD8E646-6FCF-4FEF-9200-FF0DEBD01C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319</Words>
  <Application>Microsoft Office PowerPoint</Application>
  <PresentationFormat>On-screen Show (4:3)</PresentationFormat>
  <Paragraphs>21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ＭＳ Ｐゴシック</vt:lpstr>
      <vt:lpstr>Arial</vt:lpstr>
      <vt:lpstr>Arial Black</vt:lpstr>
      <vt:lpstr>Calibri</vt:lpstr>
      <vt:lpstr>Marker Felt Wide</vt:lpstr>
      <vt:lpstr>Default Theme</vt:lpstr>
      <vt:lpstr>Biospheric feedback effects in a synchronously coupled model of human and Earth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Heinz, Susan L.</dc:creator>
  <cp:lastModifiedBy>Thornton, Peter E.</cp:lastModifiedBy>
  <cp:revision>9</cp:revision>
  <dcterms:created xsi:type="dcterms:W3CDTF">2017-05-15T14:23:23Z</dcterms:created>
  <dcterms:modified xsi:type="dcterms:W3CDTF">2017-06-13T16:54:03Z</dcterms:modified>
</cp:coreProperties>
</file>