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4"/>
    <p:restoredTop sz="94585"/>
  </p:normalViewPr>
  <p:slideViewPr>
    <p:cSldViewPr snapToGrid="0" snapToObjects="1">
      <p:cViewPr varScale="1">
        <p:scale>
          <a:sx n="199" d="100"/>
          <a:sy n="199"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16B980-6B18-A64F-8C3A-362A3D949206}"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21059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6B980-6B18-A64F-8C3A-362A3D949206}"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5373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6B980-6B18-A64F-8C3A-362A3D949206}"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2641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6B980-6B18-A64F-8C3A-362A3D949206}"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41178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6B980-6B18-A64F-8C3A-362A3D949206}" type="datetimeFigureOut">
              <a:rPr lang="en-US" smtClean="0"/>
              <a:t>3/18/19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7105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6B980-6B18-A64F-8C3A-362A3D949206}" type="datetimeFigureOut">
              <a:rPr lang="en-US" smtClean="0"/>
              <a:t>3/18/19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64591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6B980-6B18-A64F-8C3A-362A3D949206}" type="datetimeFigureOut">
              <a:rPr lang="en-US" smtClean="0"/>
              <a:t>3/18/19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30134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6B980-6B18-A64F-8C3A-362A3D949206}" type="datetimeFigureOut">
              <a:rPr lang="en-US" smtClean="0"/>
              <a:t>3/18/19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02134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6B980-6B18-A64F-8C3A-362A3D949206}" type="datetimeFigureOut">
              <a:rPr lang="en-US" smtClean="0"/>
              <a:t>3/18/19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93351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6B980-6B18-A64F-8C3A-362A3D949206}" type="datetimeFigureOut">
              <a:rPr lang="en-US" smtClean="0"/>
              <a:t>3/18/19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8277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6B980-6B18-A64F-8C3A-362A3D949206}" type="datetimeFigureOut">
              <a:rPr lang="en-US" smtClean="0"/>
              <a:t>3/18/19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82271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6B980-6B18-A64F-8C3A-362A3D949206}" type="datetimeFigureOut">
              <a:rPr lang="en-US" smtClean="0"/>
              <a:t>3/18/19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77442-2DCB-D542-8919-0A25FF5FC43C}" type="slidenum">
              <a:rPr lang="en-US" smtClean="0"/>
              <a:t>‹#›</a:t>
            </a:fld>
            <a:endParaRPr lang="en-US"/>
          </a:p>
        </p:txBody>
      </p:sp>
    </p:spTree>
    <p:extLst>
      <p:ext uri="{BB962C8B-B14F-4D97-AF65-F5344CB8AC3E}">
        <p14:creationId xmlns:p14="http://schemas.microsoft.com/office/powerpoint/2010/main" val="172558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8011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 name="TextBox 4"/>
          <p:cNvSpPr txBox="1"/>
          <p:nvPr/>
        </p:nvSpPr>
        <p:spPr>
          <a:xfrm>
            <a:off x="0" y="134089"/>
            <a:ext cx="12192000" cy="461665"/>
          </a:xfrm>
          <a:prstGeom prst="rect">
            <a:avLst/>
          </a:prstGeom>
          <a:noFill/>
        </p:spPr>
        <p:txBody>
          <a:bodyPr wrap="square" rtlCol="0">
            <a:spAutoFit/>
          </a:bodyPr>
          <a:lstStyle/>
          <a:p>
            <a:pPr algn="ctr"/>
            <a:r>
              <a:rPr lang="en-US" sz="2400" b="1" dirty="0">
                <a:ln>
                  <a:solidFill>
                    <a:schemeClr val="tx1"/>
                  </a:solidFill>
                </a:ln>
                <a:solidFill>
                  <a:schemeClr val="bg1"/>
                </a:solidFill>
              </a:rPr>
              <a:t>Elucidating Observed Land Surface Feedbacks Across Sub-Saharan Africa</a:t>
            </a:r>
          </a:p>
        </p:txBody>
      </p:sp>
      <p:sp>
        <p:nvSpPr>
          <p:cNvPr id="9" name="TextBox 8"/>
          <p:cNvSpPr txBox="1"/>
          <p:nvPr/>
        </p:nvSpPr>
        <p:spPr>
          <a:xfrm>
            <a:off x="5457967" y="5795577"/>
            <a:ext cx="6677325" cy="784830"/>
          </a:xfrm>
          <a:prstGeom prst="rect">
            <a:avLst/>
          </a:prstGeom>
          <a:noFill/>
          <a:ln>
            <a:solidFill>
              <a:schemeClr val="tx1"/>
            </a:solidFill>
          </a:ln>
        </p:spPr>
        <p:txBody>
          <a:bodyPr wrap="square" rtlCol="0">
            <a:spAutoFit/>
          </a:bodyPr>
          <a:lstStyle/>
          <a:p>
            <a:pPr algn="just"/>
            <a:r>
              <a:rPr lang="en-US" sz="1500" dirty="0">
                <a:latin typeface="Times New Roman" charset="0"/>
                <a:ea typeface="Times New Roman" charset="0"/>
                <a:cs typeface="Times New Roman" charset="0"/>
              </a:rPr>
              <a:t>Notaro, M., F. Wang, and Y. Yu, 2019: Elucidating observed land surface feedbacks across sub-Saharan Africa. Climate Dynamics, in press.</a:t>
            </a:r>
          </a:p>
          <a:p>
            <a:pPr algn="just"/>
            <a:r>
              <a:rPr lang="en-US" sz="1500" dirty="0">
                <a:latin typeface="Times New Roman" charset="0"/>
                <a:ea typeface="Times New Roman" charset="0"/>
                <a:cs typeface="Times New Roman" charset="0"/>
              </a:rPr>
              <a:t>* Supported by DOE Biological and Environmental Research RGCM Program.</a:t>
            </a:r>
          </a:p>
        </p:txBody>
      </p:sp>
      <p:sp>
        <p:nvSpPr>
          <p:cNvPr id="19" name="TextBox 18"/>
          <p:cNvSpPr txBox="1"/>
          <p:nvPr/>
        </p:nvSpPr>
        <p:spPr>
          <a:xfrm>
            <a:off x="5364322" y="921795"/>
            <a:ext cx="1463356" cy="646331"/>
          </a:xfrm>
          <a:prstGeom prst="rect">
            <a:avLst/>
          </a:prstGeom>
          <a:noFill/>
        </p:spPr>
        <p:txBody>
          <a:bodyPr wrap="square" rtlCol="0">
            <a:spAutoFit/>
          </a:bodyPr>
          <a:lstStyle/>
          <a:p>
            <a:pPr algn="ctr"/>
            <a:r>
              <a:rPr lang="en-US" dirty="0">
                <a:solidFill>
                  <a:schemeClr val="bg1"/>
                </a:solidFill>
              </a:rPr>
              <a:t>Focus of </a:t>
            </a:r>
            <a:r>
              <a:rPr lang="en-US">
                <a:solidFill>
                  <a:schemeClr val="bg1"/>
                </a:solidFill>
              </a:rPr>
              <a:t>the current paper</a:t>
            </a:r>
            <a:endParaRPr lang="en-US"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083970536"/>
              </p:ext>
            </p:extLst>
          </p:nvPr>
        </p:nvGraphicFramePr>
        <p:xfrm>
          <a:off x="63718" y="853465"/>
          <a:ext cx="5177056" cy="5760720"/>
        </p:xfrm>
        <a:graphic>
          <a:graphicData uri="http://schemas.openxmlformats.org/drawingml/2006/table">
            <a:tbl>
              <a:tblPr firstRow="1" bandRow="1">
                <a:tableStyleId>{5C22544A-7EE6-4342-B048-85BDC9FD1C3A}</a:tableStyleId>
              </a:tblPr>
              <a:tblGrid>
                <a:gridCol w="966778">
                  <a:extLst>
                    <a:ext uri="{9D8B030D-6E8A-4147-A177-3AD203B41FA5}">
                      <a16:colId xmlns:a16="http://schemas.microsoft.com/office/drawing/2014/main" val="20000"/>
                    </a:ext>
                  </a:extLst>
                </a:gridCol>
                <a:gridCol w="4210278">
                  <a:extLst>
                    <a:ext uri="{9D8B030D-6E8A-4147-A177-3AD203B41FA5}">
                      <a16:colId xmlns:a16="http://schemas.microsoft.com/office/drawing/2014/main" val="20001"/>
                    </a:ext>
                  </a:extLst>
                </a:gridCol>
              </a:tblGrid>
              <a:tr h="2183574">
                <a:tc>
                  <a:txBody>
                    <a:bodyPr/>
                    <a:lstStyle/>
                    <a:p>
                      <a:pPr algn="just"/>
                      <a:r>
                        <a:rPr lang="en-US" sz="1250" b="1" dirty="0">
                          <a:solidFill>
                            <a:schemeClr val="tx1"/>
                          </a:solidFill>
                        </a:rPr>
                        <a:t>Objective</a:t>
                      </a:r>
                    </a:p>
                  </a:txBody>
                  <a:tcP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study examines the role of terrestrial </a:t>
                      </a:r>
                      <a:r>
                        <a:rPr lang="en-US" sz="1200" b="0" kern="1200" dirty="0" err="1">
                          <a:solidFill>
                            <a:schemeClr val="tx1"/>
                          </a:solidFill>
                          <a:effectLst/>
                          <a:latin typeface="+mn-lt"/>
                          <a:ea typeface="+mn-ea"/>
                          <a:cs typeface="+mn-cs"/>
                        </a:rPr>
                        <a:t>forcings</a:t>
                      </a:r>
                      <a:r>
                        <a:rPr lang="en-US" sz="1200" b="0" kern="1200" dirty="0">
                          <a:solidFill>
                            <a:schemeClr val="tx1"/>
                          </a:solidFill>
                          <a:effectLst/>
                          <a:latin typeface="+mn-lt"/>
                          <a:ea typeface="+mn-ea"/>
                          <a:cs typeface="+mn-cs"/>
                        </a:rPr>
                        <a:t> on the regional climate of sub-Saharan Africa through the application of a multivariate statistical method, Stepwise Generalized Equilibrium Feedback Assessment, to an array of observational, reanalysis, and remote sensing data products.  By applying multiple datasets, data uncertainty and the robustness of assessed land surface feedbacks are considered.  Our prior approach is expanded to decompose the relative contribution of vegetation, soil moisture, and oceanic </a:t>
                      </a:r>
                      <a:r>
                        <a:rPr lang="en-US" sz="1200" b="0" kern="1200" dirty="0" err="1">
                          <a:solidFill>
                            <a:schemeClr val="tx1"/>
                          </a:solidFill>
                          <a:effectLst/>
                          <a:latin typeface="+mn-lt"/>
                          <a:ea typeface="+mn-ea"/>
                          <a:cs typeface="+mn-cs"/>
                        </a:rPr>
                        <a:t>forcings</a:t>
                      </a:r>
                      <a:r>
                        <a:rPr lang="en-US" sz="1200" b="0" kern="1200" dirty="0">
                          <a:solidFill>
                            <a:schemeClr val="tx1"/>
                          </a:solidFill>
                          <a:effectLst/>
                          <a:latin typeface="+mn-lt"/>
                          <a:ea typeface="+mn-ea"/>
                          <a:cs typeface="+mn-cs"/>
                        </a:rPr>
                        <a:t>; investigate the role of evapotranspiration (ET) partitioning in terrestrial feedbacks; and compare land surface feedbacks among four key regions, namely the Sahel, Greater Horn of Africa, West African monsoon region, and Congo.  </a:t>
                      </a:r>
                    </a:p>
                  </a:txBody>
                  <a:tcPr>
                    <a:solidFill>
                      <a:schemeClr val="bg2">
                        <a:lumMod val="90000"/>
                      </a:schemeClr>
                    </a:solidFill>
                  </a:tcPr>
                </a:tc>
                <a:extLst>
                  <a:ext uri="{0D108BD9-81ED-4DB2-BD59-A6C34878D82A}">
                    <a16:rowId xmlns:a16="http://schemas.microsoft.com/office/drawing/2014/main" val="10000"/>
                  </a:ext>
                </a:extLst>
              </a:tr>
              <a:tr h="1659516">
                <a:tc>
                  <a:txBody>
                    <a:bodyPr/>
                    <a:lstStyle/>
                    <a:p>
                      <a:pPr algn="just"/>
                      <a:r>
                        <a:rPr lang="en-US" sz="1250" b="1" dirty="0">
                          <a:solidFill>
                            <a:schemeClr val="tx1"/>
                          </a:solidFill>
                        </a:rPr>
                        <a:t>New Science</a:t>
                      </a:r>
                    </a:p>
                  </a:txBody>
                  <a:tcPr>
                    <a:solidFill>
                      <a:schemeClr val="accent6">
                        <a:lumMod val="40000"/>
                        <a:lumOff val="60000"/>
                      </a:schemeClr>
                    </a:solidFill>
                  </a:tcPr>
                </a:tc>
                <a:tc>
                  <a:txBody>
                    <a:bodyPr/>
                    <a:lstStyle/>
                    <a:p>
                      <a:pPr algn="just"/>
                      <a:r>
                        <a:rPr lang="en-US" sz="1200" b="0" kern="1200" dirty="0">
                          <a:solidFill>
                            <a:schemeClr val="tx1"/>
                          </a:solidFill>
                          <a:effectLst/>
                          <a:latin typeface="+mn-lt"/>
                          <a:ea typeface="+mn-ea"/>
                          <a:cs typeface="+mn-cs"/>
                        </a:rPr>
                        <a:t>Across sub-Saharan Africa as a whole, oceanic and terrestrial </a:t>
                      </a:r>
                      <a:r>
                        <a:rPr lang="en-US" sz="1200" b="0" kern="1200" dirty="0" err="1">
                          <a:solidFill>
                            <a:schemeClr val="tx1"/>
                          </a:solidFill>
                          <a:effectLst/>
                          <a:latin typeface="+mn-lt"/>
                          <a:ea typeface="+mn-ea"/>
                          <a:cs typeface="+mn-cs"/>
                        </a:rPr>
                        <a:t>forcings</a:t>
                      </a:r>
                      <a:r>
                        <a:rPr lang="en-US" sz="1200" b="0" kern="1200" dirty="0">
                          <a:solidFill>
                            <a:schemeClr val="tx1"/>
                          </a:solidFill>
                          <a:effectLst/>
                          <a:latin typeface="+mn-lt"/>
                          <a:ea typeface="+mn-ea"/>
                          <a:cs typeface="+mn-cs"/>
                        </a:rPr>
                        <a:t> impose a relatively comparable impact on year-round atmospheric conditions.  The land surface feedbacks are most pronounced across the semi-arid Sahel and Greater Horn of Africa, although with unique seasonality of such feedbacks between regions.  Moisture recycling is the dominant mechanism in these regions, with positive soil moisture-vegetation-rainfall feedbacks.  The direct feedback of soil moisture anomalies on atmospheric conditions outweighed that of leaf area index (LAI) anomalies.  </a:t>
                      </a:r>
                    </a:p>
                  </a:txBody>
                  <a:tcPr>
                    <a:solidFill>
                      <a:schemeClr val="bg2">
                        <a:lumMod val="90000"/>
                      </a:schemeClr>
                    </a:solidFill>
                  </a:tcPr>
                </a:tc>
                <a:extLst>
                  <a:ext uri="{0D108BD9-81ED-4DB2-BD59-A6C34878D82A}">
                    <a16:rowId xmlns:a16="http://schemas.microsoft.com/office/drawing/2014/main" val="10001"/>
                  </a:ext>
                </a:extLst>
              </a:tr>
              <a:tr h="1202358">
                <a:tc>
                  <a:txBody>
                    <a:bodyPr/>
                    <a:lstStyle/>
                    <a:p>
                      <a:pPr algn="just"/>
                      <a:r>
                        <a:rPr lang="en-US" sz="1250" b="1" dirty="0">
                          <a:solidFill>
                            <a:schemeClr val="tx1"/>
                          </a:solidFill>
                        </a:rPr>
                        <a:t>Significance</a:t>
                      </a:r>
                    </a:p>
                  </a:txBody>
                  <a:tcPr>
                    <a:solidFill>
                      <a:schemeClr val="accent6">
                        <a:lumMod val="40000"/>
                        <a:lumOff val="60000"/>
                      </a:schemeClr>
                    </a:solidFill>
                  </a:tcPr>
                </a:tc>
                <a:tc>
                  <a:txBody>
                    <a:bodyPr/>
                    <a:lstStyle/>
                    <a:p>
                      <a:pPr algn="just"/>
                      <a:r>
                        <a:rPr lang="en-US" sz="1200" b="0" kern="1200" dirty="0">
                          <a:solidFill>
                            <a:schemeClr val="tx1"/>
                          </a:solidFill>
                          <a:effectLst/>
                          <a:latin typeface="+mn-lt"/>
                          <a:ea typeface="+mn-ea"/>
                          <a:cs typeface="+mn-cs"/>
                        </a:rPr>
                        <a:t>There is a clear need for more extensive observations of ET, its partitioning, and soil moisture across sub-Saharan Africa, as these data uncertainties propagate into the reliability of assessed soil moisture-ET feedbacks, particularly across the Sahel.  Successful decomposition of terrestrial feedbacks into those driven by soil moisture versus LAI anomalies will facilitate detailed evaluation of state-of-the-art coupled climate models. </a:t>
                      </a:r>
                    </a:p>
                  </a:txBody>
                  <a:tcPr>
                    <a:solidFill>
                      <a:schemeClr val="bg2">
                        <a:lumMod val="9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9739420" y="1693779"/>
            <a:ext cx="2339165" cy="3231654"/>
          </a:xfrm>
          <a:prstGeom prst="rect">
            <a:avLst/>
          </a:prstGeom>
          <a:noFill/>
        </p:spPr>
        <p:txBody>
          <a:bodyPr wrap="square" rtlCol="0">
            <a:spAutoFit/>
          </a:bodyPr>
          <a:lstStyle/>
          <a:p>
            <a:pPr algn="ctr"/>
            <a:r>
              <a:rPr lang="en-US" sz="1200" u="sng" dirty="0"/>
              <a:t>Figure Caption</a:t>
            </a:r>
          </a:p>
          <a:p>
            <a:pPr algn="just"/>
            <a:endParaRPr lang="en-US" sz="1200" u="sng" dirty="0"/>
          </a:p>
          <a:p>
            <a:pPr algn="just"/>
            <a:r>
              <a:rPr lang="en-US" sz="1200" dirty="0"/>
              <a:t>Seasonal cycle of percent explained variance of observed monthly ET, 2-m specific humidity, precipitable water, outgoing longwave radiation (OLR), precipitation, and 2-m air temperature across the Sahel, Horn of Africa (HOA), West African Monsoon (WAM) region, and Congo attributed to oceanic (blue), vegetation (green), and soil moisture (brown) </a:t>
            </a:r>
            <a:r>
              <a:rPr lang="en-US" sz="1200" dirty="0" err="1"/>
              <a:t>forcings</a:t>
            </a:r>
            <a:r>
              <a:rPr lang="en-US" sz="1200" dirty="0"/>
              <a:t>, according to Stepwise Generalized Equilibrium Feedback Assessment (SGEFA). </a:t>
            </a:r>
          </a:p>
        </p:txBody>
      </p:sp>
      <p:pic>
        <p:nvPicPr>
          <p:cNvPr id="6" name="Picture 5"/>
          <p:cNvPicPr>
            <a:picLocks noChangeAspect="1"/>
          </p:cNvPicPr>
          <p:nvPr/>
        </p:nvPicPr>
        <p:blipFill>
          <a:blip r:embed="rId2"/>
          <a:stretch>
            <a:fillRect/>
          </a:stretch>
        </p:blipFill>
        <p:spPr>
          <a:xfrm>
            <a:off x="11120284" y="1001608"/>
            <a:ext cx="1015007" cy="21758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101" t="11184" r="3031" b="11625"/>
          <a:stretch/>
        </p:blipFill>
        <p:spPr>
          <a:xfrm>
            <a:off x="9640185" y="891877"/>
            <a:ext cx="1411274" cy="386312"/>
          </a:xfrm>
          <a:prstGeom prst="rect">
            <a:avLst/>
          </a:prstGeom>
        </p:spPr>
      </p:pic>
      <p:pic>
        <p:nvPicPr>
          <p:cNvPr id="12" name="Picture 11">
            <a:extLst>
              <a:ext uri="{FF2B5EF4-FFF2-40B4-BE49-F238E27FC236}">
                <a16:creationId xmlns:a16="http://schemas.microsoft.com/office/drawing/2014/main" id="{29B39BB3-D5B4-4248-B14D-823D9EE72EA0}"/>
              </a:ext>
            </a:extLst>
          </p:cNvPr>
          <p:cNvPicPr>
            <a:picLocks noChangeAspect="1"/>
          </p:cNvPicPr>
          <p:nvPr/>
        </p:nvPicPr>
        <p:blipFill rotWithShape="1">
          <a:blip r:embed="rId4"/>
          <a:srcRect l="3833" t="5357" r="4038" b="25833"/>
          <a:stretch/>
        </p:blipFill>
        <p:spPr>
          <a:xfrm>
            <a:off x="5457967" y="853463"/>
            <a:ext cx="4157905" cy="4677079"/>
          </a:xfrm>
          <a:prstGeom prst="rect">
            <a:avLst/>
          </a:prstGeom>
        </p:spPr>
      </p:pic>
    </p:spTree>
    <p:extLst>
      <p:ext uri="{BB962C8B-B14F-4D97-AF65-F5344CB8AC3E}">
        <p14:creationId xmlns:p14="http://schemas.microsoft.com/office/powerpoint/2010/main" val="942355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410</Words>
  <Application>Microsoft Macintosh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Notaro</cp:lastModifiedBy>
  <cp:revision>74</cp:revision>
  <cp:lastPrinted>2017-08-02T15:12:14Z</cp:lastPrinted>
  <dcterms:created xsi:type="dcterms:W3CDTF">2017-08-01T22:06:24Z</dcterms:created>
  <dcterms:modified xsi:type="dcterms:W3CDTF">2019-03-18T17:56:48Z</dcterms:modified>
</cp:coreProperties>
</file>