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26"/>
    <p:restoredTop sz="94599"/>
  </p:normalViewPr>
  <p:slideViewPr>
    <p:cSldViewPr snapToGrid="0" snapToObjects="1">
      <p:cViewPr>
        <p:scale>
          <a:sx n="180" d="100"/>
          <a:sy n="180" d="100"/>
        </p:scale>
        <p:origin x="600" y="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6B980-6B18-A64F-8C3A-362A3D949206}" type="datetimeFigureOut">
              <a:rPr lang="en-US" smtClean="0"/>
              <a:t>8/1/17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77442-2DCB-D542-8919-0A25FF5FC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94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6B980-6B18-A64F-8C3A-362A3D949206}" type="datetimeFigureOut">
              <a:rPr lang="en-US" smtClean="0"/>
              <a:t>8/1/17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77442-2DCB-D542-8919-0A25FF5FC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301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6B980-6B18-A64F-8C3A-362A3D949206}" type="datetimeFigureOut">
              <a:rPr lang="en-US" smtClean="0"/>
              <a:t>8/1/17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77442-2DCB-D542-8919-0A25FF5FC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63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6B980-6B18-A64F-8C3A-362A3D949206}" type="datetimeFigureOut">
              <a:rPr lang="en-US" smtClean="0"/>
              <a:t>8/1/17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77442-2DCB-D542-8919-0A25FF5FC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86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6B980-6B18-A64F-8C3A-362A3D949206}" type="datetimeFigureOut">
              <a:rPr lang="en-US" smtClean="0"/>
              <a:t>8/1/17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77442-2DCB-D542-8919-0A25FF5FC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537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6B980-6B18-A64F-8C3A-362A3D949206}" type="datetimeFigureOut">
              <a:rPr lang="en-US" smtClean="0"/>
              <a:t>8/1/17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77442-2DCB-D542-8919-0A25FF5FC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911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6B980-6B18-A64F-8C3A-362A3D949206}" type="datetimeFigureOut">
              <a:rPr lang="en-US" smtClean="0"/>
              <a:t>8/1/17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77442-2DCB-D542-8919-0A25FF5FC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49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6B980-6B18-A64F-8C3A-362A3D949206}" type="datetimeFigureOut">
              <a:rPr lang="en-US" smtClean="0"/>
              <a:t>8/1/17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77442-2DCB-D542-8919-0A25FF5FC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346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6B980-6B18-A64F-8C3A-362A3D949206}" type="datetimeFigureOut">
              <a:rPr lang="en-US" smtClean="0"/>
              <a:t>8/1/17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77442-2DCB-D542-8919-0A25FF5FC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515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6B980-6B18-A64F-8C3A-362A3D949206}" type="datetimeFigureOut">
              <a:rPr lang="en-US" smtClean="0"/>
              <a:t>8/1/17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77442-2DCB-D542-8919-0A25FF5FC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77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6B980-6B18-A64F-8C3A-362A3D949206}" type="datetimeFigureOut">
              <a:rPr lang="en-US" smtClean="0"/>
              <a:t>8/1/17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77442-2DCB-D542-8919-0A25FF5FC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716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6B980-6B18-A64F-8C3A-362A3D949206}" type="datetimeFigureOut">
              <a:rPr lang="en-US" smtClean="0"/>
              <a:t>8/1/17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77442-2DCB-D542-8919-0A25FF5FC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589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5194082" y="3861899"/>
            <a:ext cx="6939082" cy="190202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194082" y="879267"/>
            <a:ext cx="6939082" cy="2983900"/>
          </a:xfrm>
          <a:prstGeom prst="rect">
            <a:avLst/>
          </a:prstGeom>
          <a:solidFill>
            <a:schemeClr val="tx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1"/>
            <a:ext cx="12192000" cy="8011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/>
          </a:p>
        </p:txBody>
      </p:sp>
      <p:sp>
        <p:nvSpPr>
          <p:cNvPr id="5" name="TextBox 4"/>
          <p:cNvSpPr txBox="1"/>
          <p:nvPr/>
        </p:nvSpPr>
        <p:spPr>
          <a:xfrm>
            <a:off x="0" y="-29872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Advancing a Model-Validated Statistical Method for Decomposing the Key Oceanic Drivers of Regional Climate: Focus on Northern and Tropical African Climate Variability</a:t>
            </a:r>
            <a:endParaRPr lang="en-US" sz="24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1" t="11184" r="3031" b="11625"/>
          <a:stretch/>
        </p:blipFill>
        <p:spPr>
          <a:xfrm>
            <a:off x="49618" y="6081824"/>
            <a:ext cx="2619308" cy="60959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736108" y="6050379"/>
            <a:ext cx="9418320" cy="7848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500" dirty="0" smtClean="0">
                <a:latin typeface="Times New Roman" charset="0"/>
                <a:ea typeface="Times New Roman" charset="0"/>
                <a:cs typeface="Times New Roman" charset="0"/>
              </a:rPr>
              <a:t>Wang, F., Y. Yu, M. Notaro, J. Mao, X. Shi, and Y. Wei, 2017: Advancing a model-validated statistical method for decomposing the key oceanic drivers of regional climate: Focus on northern and tropical African climate variability in the Community Earth System Model (CESM). J. Climate. doi:10.1175/JCLI-D-17-0219.1, in press. </a:t>
            </a:r>
            <a:endParaRPr lang="en-US" sz="15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64964" y="1915587"/>
            <a:ext cx="3778102" cy="861774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>
            <a:outerShdw blurRad="50800" dist="38100" dir="2700000" sx="104000" sy="104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250" u="sng" dirty="0" smtClean="0">
                <a:solidFill>
                  <a:schemeClr val="bg1"/>
                </a:solidFill>
              </a:rPr>
              <a:t>Statistical Assessment</a:t>
            </a:r>
          </a:p>
          <a:p>
            <a:pPr algn="ctr"/>
            <a:r>
              <a:rPr lang="en-US" sz="1250" dirty="0" smtClean="0">
                <a:solidFill>
                  <a:schemeClr val="bg1"/>
                </a:solidFill>
              </a:rPr>
              <a:t>Application of GEFA to CESM control run:</a:t>
            </a:r>
          </a:p>
          <a:p>
            <a:pPr algn="ctr"/>
            <a:r>
              <a:rPr lang="en-US" sz="1250" dirty="0" smtClean="0">
                <a:solidFill>
                  <a:schemeClr val="bg1"/>
                </a:solidFill>
              </a:rPr>
              <a:t>1. Full GEFA (FGEFA)- consider all potential </a:t>
            </a:r>
            <a:r>
              <a:rPr lang="en-US" sz="1250" dirty="0" err="1" smtClean="0">
                <a:solidFill>
                  <a:schemeClr val="bg1"/>
                </a:solidFill>
              </a:rPr>
              <a:t>forcings</a:t>
            </a:r>
            <a:endParaRPr lang="en-US" sz="1250" dirty="0" smtClean="0">
              <a:solidFill>
                <a:schemeClr val="bg1"/>
              </a:solidFill>
            </a:endParaRPr>
          </a:p>
          <a:p>
            <a:pPr algn="ctr"/>
            <a:r>
              <a:rPr lang="en-US" sz="1250" dirty="0" smtClean="0">
                <a:solidFill>
                  <a:schemeClr val="bg1"/>
                </a:solidFill>
              </a:rPr>
              <a:t>2. Stepwise GEFA (SGEFA) - drop insignificant </a:t>
            </a:r>
            <a:r>
              <a:rPr lang="en-US" sz="1250" dirty="0" err="1" smtClean="0">
                <a:solidFill>
                  <a:schemeClr val="bg1"/>
                </a:solidFill>
              </a:rPr>
              <a:t>forcings</a:t>
            </a:r>
            <a:r>
              <a:rPr lang="en-US" sz="1250" dirty="0" smtClean="0">
                <a:solidFill>
                  <a:schemeClr val="bg1"/>
                </a:solidFill>
              </a:rPr>
              <a:t> </a:t>
            </a:r>
            <a:endParaRPr lang="en-US" sz="125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298249" y="2021912"/>
            <a:ext cx="2739501" cy="692497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>
            <a:outerShdw blurRad="50800" dist="38100" dir="2700000" sx="104000" sy="104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250" u="sng" dirty="0" smtClean="0">
                <a:solidFill>
                  <a:schemeClr val="bg1"/>
                </a:solidFill>
              </a:rPr>
              <a:t>Dynamical Assessment</a:t>
            </a:r>
          </a:p>
          <a:p>
            <a:pPr algn="ctr"/>
            <a:r>
              <a:rPr lang="en-US" sz="1250" dirty="0" smtClean="0">
                <a:solidFill>
                  <a:schemeClr val="bg1"/>
                </a:solidFill>
              </a:rPr>
              <a:t>Analysis of CESM ensemble experiments with modified basin SSTs</a:t>
            </a:r>
            <a:endParaRPr lang="en-US" sz="125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19337" y="921795"/>
            <a:ext cx="4047461" cy="692497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>
            <a:outerShdw blurRad="50800" dist="38100" dir="2700000" sx="104000" sy="104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250" dirty="0">
                <a:solidFill>
                  <a:schemeClr val="bg1"/>
                </a:solidFill>
              </a:rPr>
              <a:t>E</a:t>
            </a:r>
            <a:r>
              <a:rPr lang="en-US" sz="1250" dirty="0" smtClean="0">
                <a:solidFill>
                  <a:schemeClr val="bg1"/>
                </a:solidFill>
              </a:rPr>
              <a:t>xtract </a:t>
            </a:r>
            <a:r>
              <a:rPr lang="en-US" sz="1250" dirty="0">
                <a:solidFill>
                  <a:schemeClr val="bg1"/>
                </a:solidFill>
              </a:rPr>
              <a:t>s</a:t>
            </a:r>
            <a:r>
              <a:rPr lang="en-US" sz="1250" dirty="0" smtClean="0">
                <a:solidFill>
                  <a:schemeClr val="bg1"/>
                </a:solidFill>
              </a:rPr>
              <a:t>imulated </a:t>
            </a:r>
            <a:r>
              <a:rPr lang="en-US" sz="1250" dirty="0">
                <a:solidFill>
                  <a:schemeClr val="bg1"/>
                </a:solidFill>
              </a:rPr>
              <a:t>i</a:t>
            </a:r>
            <a:r>
              <a:rPr lang="en-US" sz="1250" dirty="0" smtClean="0">
                <a:solidFill>
                  <a:schemeClr val="bg1"/>
                </a:solidFill>
              </a:rPr>
              <a:t>mpacts of individual oceanic </a:t>
            </a:r>
            <a:r>
              <a:rPr lang="en-US" sz="1250" dirty="0" err="1" smtClean="0">
                <a:solidFill>
                  <a:schemeClr val="bg1"/>
                </a:solidFill>
              </a:rPr>
              <a:t>forcings</a:t>
            </a:r>
            <a:r>
              <a:rPr lang="en-US" sz="1250" dirty="0" smtClean="0">
                <a:solidFill>
                  <a:schemeClr val="bg1"/>
                </a:solidFill>
              </a:rPr>
              <a:t> on Sahel regional climate (parallel study is extracting the terrestrial </a:t>
            </a:r>
            <a:r>
              <a:rPr lang="en-US" sz="1250" dirty="0" err="1" smtClean="0">
                <a:solidFill>
                  <a:schemeClr val="bg1"/>
                </a:solidFill>
              </a:rPr>
              <a:t>forcings</a:t>
            </a:r>
            <a:r>
              <a:rPr lang="en-US" sz="1250" dirty="0" smtClean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019337" y="3060499"/>
            <a:ext cx="4053627" cy="669414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>
            <a:outerShdw blurRad="50800" dist="38100" dir="2700000" sx="104000" sy="104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250" dirty="0" smtClean="0">
                <a:solidFill>
                  <a:schemeClr val="bg1"/>
                </a:solidFill>
              </a:rPr>
              <a:t>Demonstrate SGEFA’s reliability (consistency between statistical and dynamical assessments) </a:t>
            </a:r>
            <a:r>
              <a:rPr lang="en-US" sz="1250" smtClean="0">
                <a:solidFill>
                  <a:schemeClr val="bg1"/>
                </a:solidFill>
              </a:rPr>
              <a:t>and improvements beyond FGEFA</a:t>
            </a:r>
            <a:endParaRPr lang="en-US" sz="125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19337" y="3945594"/>
            <a:ext cx="4047461" cy="669414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>
            <a:outerShdw blurRad="50800" dist="38100" dir="2700000" sx="104000" sy="104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250" dirty="0" smtClean="0">
                <a:solidFill>
                  <a:schemeClr val="bg1"/>
                </a:solidFill>
              </a:rPr>
              <a:t>Once validated, apply SGEFA to observational data to generate an observational benchmark of oceanic impacts on </a:t>
            </a:r>
            <a:r>
              <a:rPr lang="en-US" sz="1250" smtClean="0">
                <a:solidFill>
                  <a:schemeClr val="bg1"/>
                </a:solidFill>
              </a:rPr>
              <a:t>Sahel climate</a:t>
            </a:r>
            <a:endParaRPr lang="en-US" sz="125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019337" y="4791530"/>
            <a:ext cx="4047461" cy="892552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>
            <a:outerShdw blurRad="50800" dist="38100" dir="2700000" sx="104000" sy="104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250" dirty="0" smtClean="0">
                <a:solidFill>
                  <a:schemeClr val="bg1"/>
                </a:solidFill>
              </a:rPr>
              <a:t>Evaluate the representation of oceanic and terrestrial drivers of Sahel climate in CMIP5 Earth System Models against the observational benchmark, leading to process-based projection weighting </a:t>
            </a:r>
            <a:endParaRPr lang="en-US" sz="1250" dirty="0">
              <a:solidFill>
                <a:schemeClr val="bg1"/>
              </a:solidFill>
            </a:endParaRPr>
          </a:p>
        </p:txBody>
      </p:sp>
      <p:sp>
        <p:nvSpPr>
          <p:cNvPr id="17" name="Down Arrow 16"/>
          <p:cNvSpPr/>
          <p:nvPr/>
        </p:nvSpPr>
        <p:spPr>
          <a:xfrm>
            <a:off x="8137451" y="1079673"/>
            <a:ext cx="1956390" cy="4456349"/>
          </a:xfrm>
          <a:prstGeom prst="downArrow">
            <a:avLst/>
          </a:prstGeom>
          <a:solidFill>
            <a:schemeClr val="accent6">
              <a:lumMod val="60000"/>
              <a:lumOff val="4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364322" y="921795"/>
            <a:ext cx="1463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Focus of </a:t>
            </a:r>
            <a:r>
              <a:rPr lang="en-US" smtClean="0">
                <a:solidFill>
                  <a:schemeClr val="bg1"/>
                </a:solidFill>
              </a:rPr>
              <a:t>the current paper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37244" y="3919451"/>
            <a:ext cx="14633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Focus </a:t>
            </a:r>
            <a:r>
              <a:rPr lang="en-US" smtClean="0">
                <a:solidFill>
                  <a:schemeClr val="bg1"/>
                </a:solidFill>
              </a:rPr>
              <a:t>of subsequent research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215369"/>
              </p:ext>
            </p:extLst>
          </p:nvPr>
        </p:nvGraphicFramePr>
        <p:xfrm>
          <a:off x="63715" y="874728"/>
          <a:ext cx="5074781" cy="4675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3198"/>
                <a:gridCol w="4041583"/>
              </a:tblGrid>
              <a:tr h="1956783">
                <a:tc>
                  <a:txBody>
                    <a:bodyPr/>
                    <a:lstStyle/>
                    <a:p>
                      <a:pPr algn="just"/>
                      <a:r>
                        <a:rPr lang="en-US" sz="1250" b="1" dirty="0" smtClean="0">
                          <a:solidFill>
                            <a:schemeClr val="tx1"/>
                          </a:solidFill>
                        </a:rPr>
                        <a:t>Objective</a:t>
                      </a:r>
                      <a:endParaRPr lang="en-US" sz="12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50" b="0" dirty="0" smtClean="0">
                          <a:solidFill>
                            <a:schemeClr val="tx1"/>
                          </a:solidFill>
                        </a:rPr>
                        <a:t>The study validates and </a:t>
                      </a:r>
                      <a:r>
                        <a:rPr lang="en-US" sz="1250" b="0" baseline="0" dirty="0" smtClean="0">
                          <a:solidFill>
                            <a:schemeClr val="tx1"/>
                          </a:solidFill>
                        </a:rPr>
                        <a:t>advances the practicality and stability of a multivariate statistical method, the </a:t>
                      </a:r>
                      <a:r>
                        <a:rPr lang="en-US" sz="1250" b="0" baseline="0" dirty="0" smtClean="0">
                          <a:solidFill>
                            <a:schemeClr val="tx1"/>
                          </a:solidFill>
                        </a:rPr>
                        <a:t>Stepwise Generalized Equilibrium Feedback Assessment (SGEFA), </a:t>
                      </a:r>
                      <a:r>
                        <a:rPr lang="en-US" sz="1250" b="0" baseline="0" dirty="0" smtClean="0">
                          <a:solidFill>
                            <a:schemeClr val="tx1"/>
                          </a:solidFill>
                        </a:rPr>
                        <a:t>for isolating impacts of individual oceanic </a:t>
                      </a:r>
                      <a:r>
                        <a:rPr lang="en-US" sz="1250" b="0" baseline="0" dirty="0" err="1" smtClean="0">
                          <a:solidFill>
                            <a:schemeClr val="tx1"/>
                          </a:solidFill>
                        </a:rPr>
                        <a:t>forcings</a:t>
                      </a:r>
                      <a:r>
                        <a:rPr lang="en-US" sz="1250" b="0" baseline="0" dirty="0" smtClean="0">
                          <a:solidFill>
                            <a:schemeClr val="tx1"/>
                          </a:solidFill>
                        </a:rPr>
                        <a:t> on regional climate.  The length of data record needed for stable results is compared between full- and stepwise GEFA using Community Earth System Model (CESM) Large Ensemble output.  </a:t>
                      </a:r>
                      <a:r>
                        <a:rPr lang="en-US" sz="1250" b="0" baseline="0" dirty="0" smtClean="0">
                          <a:solidFill>
                            <a:schemeClr val="tx1"/>
                          </a:solidFill>
                        </a:rPr>
                        <a:t>SGEFA is validated with CESM by comparing statistical assessments of a fully coupled control run against dynamical assessments of ensemble sensitivity runs.</a:t>
                      </a:r>
                      <a:endParaRPr lang="en-US" sz="12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583351">
                <a:tc>
                  <a:txBody>
                    <a:bodyPr/>
                    <a:lstStyle/>
                    <a:p>
                      <a:pPr algn="just"/>
                      <a:r>
                        <a:rPr lang="en-US" sz="1250" b="1" dirty="0" smtClean="0">
                          <a:solidFill>
                            <a:schemeClr val="tx1"/>
                          </a:solidFill>
                        </a:rPr>
                        <a:t>New Science</a:t>
                      </a:r>
                      <a:endParaRPr lang="en-US" sz="12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50" b="0" baseline="0" dirty="0" smtClean="0">
                          <a:solidFill>
                            <a:schemeClr val="tx1"/>
                          </a:solidFill>
                        </a:rPr>
                        <a:t>By dropping insignificant </a:t>
                      </a:r>
                      <a:r>
                        <a:rPr lang="en-US" sz="1250" b="0" baseline="0" dirty="0" err="1" smtClean="0">
                          <a:solidFill>
                            <a:schemeClr val="tx1"/>
                          </a:solidFill>
                        </a:rPr>
                        <a:t>forcings</a:t>
                      </a:r>
                      <a:r>
                        <a:rPr lang="en-US" sz="1250" b="0" baseline="0" dirty="0" smtClean="0">
                          <a:solidFill>
                            <a:schemeClr val="tx1"/>
                          </a:solidFill>
                        </a:rPr>
                        <a:t>, SGEFA offers key benefits over traditional GEFA, leading to more stable atmospheric feedback response estimates, even with short data records.  The atmospheric responses to individual oceanic </a:t>
                      </a:r>
                      <a:r>
                        <a:rPr lang="en-US" sz="1250" b="0" baseline="0" dirty="0" err="1" smtClean="0">
                          <a:solidFill>
                            <a:schemeClr val="tx1"/>
                          </a:solidFill>
                        </a:rPr>
                        <a:t>forcings</a:t>
                      </a:r>
                      <a:r>
                        <a:rPr lang="en-US" sz="1250" b="0" baseline="0" dirty="0" smtClean="0">
                          <a:solidFill>
                            <a:schemeClr val="tx1"/>
                          </a:solidFill>
                        </a:rPr>
                        <a:t> are in agreement between the SGEFA-based statistical assessment and ensemble-based dynamical assessment, according to four metrics: consistency, spatial correlation, response magnitude, and consistency in mechanism.</a:t>
                      </a:r>
                      <a:endParaRPr lang="en-US" sz="125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063593">
                <a:tc>
                  <a:txBody>
                    <a:bodyPr/>
                    <a:lstStyle/>
                    <a:p>
                      <a:pPr algn="just"/>
                      <a:r>
                        <a:rPr lang="en-US" sz="1250" b="1" dirty="0" smtClean="0">
                          <a:solidFill>
                            <a:schemeClr val="tx1"/>
                          </a:solidFill>
                        </a:rPr>
                        <a:t>Significance</a:t>
                      </a:r>
                      <a:endParaRPr lang="en-US" sz="12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50" b="0" baseline="0" dirty="0" smtClean="0">
                          <a:solidFill>
                            <a:schemeClr val="tx1"/>
                          </a:solidFill>
                        </a:rPr>
                        <a:t>SGEFA can be used to develop observational benchmarks, for evaluating ocean-land-atmosphere interactions in the Coupled Model </a:t>
                      </a:r>
                      <a:r>
                        <a:rPr lang="en-US" sz="1250" b="0" baseline="0" dirty="0" err="1" smtClean="0">
                          <a:solidFill>
                            <a:schemeClr val="tx1"/>
                          </a:solidFill>
                        </a:rPr>
                        <a:t>Intercomparison</a:t>
                      </a:r>
                      <a:r>
                        <a:rPr lang="en-US" sz="1250" b="0" baseline="0" dirty="0" smtClean="0">
                          <a:solidFill>
                            <a:schemeClr val="tx1"/>
                          </a:solidFill>
                        </a:rPr>
                        <a:t> Project Phase Five (CMIP5) Earth System Models, and process-based model weighting to reduce uncertainty in regional climate projections.</a:t>
                      </a:r>
                      <a:endParaRPr lang="en-US" sz="125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-1694" y="5507672"/>
            <a:ext cx="51189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500" dirty="0" smtClean="0"/>
              <a:t>This study was supported </a:t>
            </a:r>
            <a:r>
              <a:rPr lang="en-US" sz="1500" smtClean="0"/>
              <a:t>by DOE’s Biological </a:t>
            </a:r>
            <a:r>
              <a:rPr lang="en-US" sz="1500" dirty="0" smtClean="0"/>
              <a:t>and Environmental Research (BER) </a:t>
            </a:r>
            <a:r>
              <a:rPr lang="en-US" sz="1500" smtClean="0"/>
              <a:t>RGCM Program</a:t>
            </a:r>
            <a:endParaRPr lang="en-US" sz="1500"/>
          </a:p>
        </p:txBody>
      </p:sp>
    </p:spTree>
    <p:extLst>
      <p:ext uri="{BB962C8B-B14F-4D97-AF65-F5344CB8AC3E}">
        <p14:creationId xmlns:p14="http://schemas.microsoft.com/office/powerpoint/2010/main" val="94235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1059</TotalTime>
  <Words>434</Words>
  <Application>Microsoft Macintosh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Calibri Light</vt:lpstr>
      <vt:lpstr>Times New Roman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37</cp:revision>
  <cp:lastPrinted>2017-08-02T15:12:14Z</cp:lastPrinted>
  <dcterms:created xsi:type="dcterms:W3CDTF">2017-08-01T22:06:24Z</dcterms:created>
  <dcterms:modified xsi:type="dcterms:W3CDTF">2017-08-02T15:45:53Z</dcterms:modified>
</cp:coreProperties>
</file>