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8"/>
    <p:restoredTop sz="94577"/>
  </p:normalViewPr>
  <p:slideViewPr>
    <p:cSldViewPr snapToGrid="0" snapToObjects="1">
      <p:cViewPr>
        <p:scale>
          <a:sx n="130" d="100"/>
          <a:sy n="130" d="100"/>
        </p:scale>
        <p:origin x="-12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B980-6B18-A64F-8C3A-362A3D94920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442-2DCB-D542-8919-0A25FF5F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B980-6B18-A64F-8C3A-362A3D94920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442-2DCB-D542-8919-0A25FF5F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0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B980-6B18-A64F-8C3A-362A3D94920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442-2DCB-D542-8919-0A25FF5F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B980-6B18-A64F-8C3A-362A3D94920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442-2DCB-D542-8919-0A25FF5F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B980-6B18-A64F-8C3A-362A3D94920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442-2DCB-D542-8919-0A25FF5F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3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B980-6B18-A64F-8C3A-362A3D94920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442-2DCB-D542-8919-0A25FF5F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1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B980-6B18-A64F-8C3A-362A3D94920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442-2DCB-D542-8919-0A25FF5F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B980-6B18-A64F-8C3A-362A3D94920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442-2DCB-D542-8919-0A25FF5F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4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B980-6B18-A64F-8C3A-362A3D94920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442-2DCB-D542-8919-0A25FF5F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1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B980-6B18-A64F-8C3A-362A3D94920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442-2DCB-D542-8919-0A25FF5F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B980-6B18-A64F-8C3A-362A3D94920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442-2DCB-D542-8919-0A25FF5F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1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B980-6B18-A64F-8C3A-362A3D94920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7442-2DCB-D542-8919-0A25FF5F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8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8011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5" name="TextBox 4"/>
          <p:cNvSpPr txBox="1"/>
          <p:nvPr/>
        </p:nvSpPr>
        <p:spPr>
          <a:xfrm>
            <a:off x="0" y="-2987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Observed Positive Vegetation-Rainfall Feedbacks in the Sahel Dominated by a Moisture Recycling Mechanism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1184" r="3031" b="11625"/>
          <a:stretch/>
        </p:blipFill>
        <p:spPr>
          <a:xfrm>
            <a:off x="49618" y="6081824"/>
            <a:ext cx="2619308" cy="609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7967" y="5795577"/>
            <a:ext cx="667732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500" dirty="0" smtClean="0">
                <a:latin typeface="Times New Roman" charset="0"/>
                <a:ea typeface="Times New Roman" charset="0"/>
                <a:cs typeface="Times New Roman" charset="0"/>
              </a:rPr>
              <a:t>Y. Yu, M. Notaro, F. Wang, J. Mao, X. Shi, and Y. Wei, 2017: Observed positive vegetation-rainfall feedbacks in the Sahel dominated by a moisture recycling mechanism. </a:t>
            </a:r>
            <a:r>
              <a:rPr lang="en-US" sz="1500" i="1" dirty="0" smtClean="0">
                <a:latin typeface="Times New Roman" charset="0"/>
                <a:ea typeface="Times New Roman" charset="0"/>
                <a:cs typeface="Times New Roman" charset="0"/>
              </a:rPr>
              <a:t>Nature Communications</a:t>
            </a:r>
            <a:r>
              <a:rPr lang="en-US" sz="1500" dirty="0" smtClean="0">
                <a:latin typeface="Times New Roman" charset="0"/>
                <a:ea typeface="Times New Roman" charset="0"/>
                <a:cs typeface="Times New Roman" charset="0"/>
              </a:rPr>
              <a:t>, in press. </a:t>
            </a:r>
          </a:p>
          <a:p>
            <a:pPr algn="just"/>
            <a:r>
              <a:rPr lang="en-US" sz="1500" dirty="0" smtClean="0">
                <a:latin typeface="Times New Roman" charset="0"/>
                <a:ea typeface="Times New Roman" charset="0"/>
                <a:cs typeface="Times New Roman" charset="0"/>
              </a:rPr>
              <a:t>* Supported by DOE Biological and Environmental Research RGCM Program.</a:t>
            </a:r>
            <a:endParaRPr 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322" y="921795"/>
            <a:ext cx="146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Focus of </a:t>
            </a:r>
            <a:r>
              <a:rPr lang="en-US" smtClean="0">
                <a:solidFill>
                  <a:schemeClr val="bg1"/>
                </a:solidFill>
              </a:rPr>
              <a:t>the current paper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544014"/>
              </p:ext>
            </p:extLst>
          </p:nvPr>
        </p:nvGraphicFramePr>
        <p:xfrm>
          <a:off x="63717" y="853464"/>
          <a:ext cx="537306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81"/>
                <a:gridCol w="4369683"/>
              </a:tblGrid>
              <a:tr h="1956783">
                <a:tc>
                  <a:txBody>
                    <a:bodyPr/>
                    <a:lstStyle/>
                    <a:p>
                      <a:pPr algn="just"/>
                      <a:r>
                        <a:rPr lang="en-US" sz="1250" b="1" dirty="0" smtClean="0">
                          <a:solidFill>
                            <a:schemeClr val="tx1"/>
                          </a:solidFill>
                        </a:rPr>
                        <a:t>Objective</a:t>
                      </a:r>
                      <a:endParaRPr lang="en-US" sz="12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Classic, model-based theory of land-atmosphere interactions across the Sahel, originating with Jules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Charney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has promoted positive vegetation-rainfall feedbacks, dominated by a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surface albedo mechanism.  However, neither this proposed positive vegetation-rainfall feedback nor its underlying albedo mechanism has been convincingly demonstrated using observational data.  The current study applies a multivariate statistical method, the Generalized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Equilibrium Feedback Assessment (GEFA), to observational and remotely sensed data to extract observed Sahel vegetation feedbacks and their associated mechanisms to test </a:t>
                      </a:r>
                      <a:r>
                        <a:rPr lang="en-US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Charney’s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original theory.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83351">
                <a:tc>
                  <a:txBody>
                    <a:bodyPr/>
                    <a:lstStyle/>
                    <a:p>
                      <a:pPr algn="just"/>
                      <a:r>
                        <a:rPr lang="en-US" sz="1250" b="1" dirty="0" smtClean="0">
                          <a:solidFill>
                            <a:schemeClr val="tx1"/>
                          </a:solidFill>
                        </a:rPr>
                        <a:t>New Science</a:t>
                      </a:r>
                      <a:endParaRPr lang="en-US" sz="12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present observational evidence for the Sahel’s proposed positive vegetation-rainfall feedback, although it is associated with a moisture recycling mechanism, rather than the classic albedo-based mechanism, on seasonal to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interannual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 scales. Positive anomalies of remotely-sensed vegetation greenness during the late and post-monsoon periods favor enhanced evapotranspiration,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precipitable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water, convectio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rainfall, indicative of amplified moisture recycling. The identified low-level cooling and anomalous subsidence in response to positive vegetation greenness anomalies are counter to the responses expected through the classic vegetation-albedo feedback mechanism.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63593">
                <a:tc>
                  <a:txBody>
                    <a:bodyPr/>
                    <a:lstStyle/>
                    <a:p>
                      <a:pPr algn="just"/>
                      <a:r>
                        <a:rPr lang="en-US" sz="1250" b="1" dirty="0" smtClean="0">
                          <a:solidFill>
                            <a:schemeClr val="tx1"/>
                          </a:solidFill>
                        </a:rPr>
                        <a:t>Significance</a:t>
                      </a:r>
                      <a:endParaRPr lang="en-US" sz="12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further studies, the GEFA-based assessment of the key observed oceanic and terrestrial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drivers of North African regional climate will serve as an observational benchmark for evaluating the representation of ocean-land-atmosphere interactions in state-of-the-art climate models as applied by the Intergovernmental Panel on Climate Change. This approach will foster model evaluation and development, along with the formulation of process-based model performance metrics for weighting future climate projections for the Sahel and reducing associated uncertainty.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6" t="12344" r="14200" b="24858"/>
          <a:stretch/>
        </p:blipFill>
        <p:spPr>
          <a:xfrm>
            <a:off x="5578548" y="853464"/>
            <a:ext cx="4061637" cy="4896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39420" y="1466756"/>
            <a:ext cx="23391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Figure Caption</a:t>
            </a:r>
          </a:p>
          <a:p>
            <a:pPr algn="just"/>
            <a:endParaRPr lang="en-US" sz="1200" u="sng" dirty="0" smtClean="0"/>
          </a:p>
          <a:p>
            <a:pPr algn="just"/>
            <a:r>
              <a:rPr lang="en-US" sz="1200" dirty="0" smtClean="0"/>
              <a:t>Multi-dataset observational responses </a:t>
            </a:r>
            <a:r>
              <a:rPr lang="en-US" sz="1200" dirty="0"/>
              <a:t>to </a:t>
            </a:r>
            <a:r>
              <a:rPr lang="en-US" sz="1200" dirty="0" smtClean="0"/>
              <a:t>positive Normalized Difference Vegetation Index (NDVI) </a:t>
            </a:r>
            <a:r>
              <a:rPr lang="en-US" sz="1200" dirty="0"/>
              <a:t>anomalies across the Sahel during </a:t>
            </a:r>
            <a:r>
              <a:rPr lang="en-US" sz="1200" dirty="0" smtClean="0"/>
              <a:t>1982-2011</a:t>
            </a:r>
            <a:r>
              <a:rPr lang="en-US" sz="1200" dirty="0"/>
              <a:t> </a:t>
            </a:r>
            <a:r>
              <a:rPr lang="en-US" sz="1200" dirty="0" smtClean="0"/>
              <a:t>in (a) evapotranspiration, (b) </a:t>
            </a:r>
            <a:r>
              <a:rPr lang="en-US" sz="1200" dirty="0"/>
              <a:t>2-m specific humidity, </a:t>
            </a:r>
            <a:r>
              <a:rPr lang="de-DE" sz="1200" dirty="0" smtClean="0"/>
              <a:t>(c)</a:t>
            </a:r>
            <a:r>
              <a:rPr lang="en-US" sz="1200" dirty="0" smtClean="0"/>
              <a:t> </a:t>
            </a:r>
            <a:r>
              <a:rPr lang="en-US" sz="1200" dirty="0" err="1"/>
              <a:t>precipitable</a:t>
            </a:r>
            <a:r>
              <a:rPr lang="en-US" sz="1200" dirty="0"/>
              <a:t> water, </a:t>
            </a:r>
            <a:r>
              <a:rPr lang="en-US" sz="1200" dirty="0" smtClean="0"/>
              <a:t>(d) </a:t>
            </a:r>
            <a:r>
              <a:rPr lang="en-US" sz="1200" dirty="0"/>
              <a:t>outgoing longwave </a:t>
            </a:r>
            <a:r>
              <a:rPr lang="en-US" sz="1200" dirty="0" smtClean="0"/>
              <a:t>radiation, (e) </a:t>
            </a:r>
            <a:r>
              <a:rPr lang="en-US" sz="1200" dirty="0"/>
              <a:t>precipitation, and </a:t>
            </a:r>
            <a:r>
              <a:rPr lang="en-US" sz="1200" dirty="0" smtClean="0"/>
              <a:t>(f) </a:t>
            </a:r>
            <a:r>
              <a:rPr lang="en-US" sz="1200" dirty="0"/>
              <a:t>frequency of wet days</a:t>
            </a:r>
            <a:r>
              <a:rPr lang="en-US" sz="1200" dirty="0" smtClean="0"/>
              <a:t>.  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 smtClean="0"/>
              <a:t>Bars indicate the climatology, while dots indicate the atmospheric response to NDVI anomalies.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0284" y="1001608"/>
            <a:ext cx="1015007" cy="217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1184" r="3031" b="11625"/>
          <a:stretch/>
        </p:blipFill>
        <p:spPr>
          <a:xfrm>
            <a:off x="9640185" y="891877"/>
            <a:ext cx="1411274" cy="3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415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Times New Roman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Mao, Jiafu</cp:lastModifiedBy>
  <cp:revision>59</cp:revision>
  <cp:lastPrinted>2017-08-02T15:12:14Z</cp:lastPrinted>
  <dcterms:created xsi:type="dcterms:W3CDTF">2017-08-01T22:06:24Z</dcterms:created>
  <dcterms:modified xsi:type="dcterms:W3CDTF">2017-11-08T17:31:21Z</dcterms:modified>
</cp:coreProperties>
</file>