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63"/>
    <p:restoredTop sz="94566"/>
  </p:normalViewPr>
  <p:slideViewPr>
    <p:cSldViewPr snapToGrid="0" snapToObjects="1">
      <p:cViewPr varScale="1">
        <p:scale>
          <a:sx n="180" d="100"/>
          <a:sy n="180" d="100"/>
        </p:scale>
        <p:origin x="224" y="6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EC16B980-6B18-A64F-8C3A-362A3D949206}" type="datetimeFigureOut">
              <a:rPr lang="en-US" smtClean="0"/>
              <a:t>6/16/20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77442-2DCB-D542-8919-0A25FF5FC43C}" type="slidenum">
              <a:rPr lang="en-US" smtClean="0"/>
              <a:t>‹#›</a:t>
            </a:fld>
            <a:endParaRPr lang="en-US"/>
          </a:p>
        </p:txBody>
      </p:sp>
    </p:spTree>
    <p:extLst>
      <p:ext uri="{BB962C8B-B14F-4D97-AF65-F5344CB8AC3E}">
        <p14:creationId xmlns:p14="http://schemas.microsoft.com/office/powerpoint/2010/main" val="210594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16B980-6B18-A64F-8C3A-362A3D949206}" type="datetimeFigureOut">
              <a:rPr lang="en-US" smtClean="0"/>
              <a:t>6/16/20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77442-2DCB-D542-8919-0A25FF5FC43C}" type="slidenum">
              <a:rPr lang="en-US" smtClean="0"/>
              <a:t>‹#›</a:t>
            </a:fld>
            <a:endParaRPr lang="en-US"/>
          </a:p>
        </p:txBody>
      </p:sp>
    </p:spTree>
    <p:extLst>
      <p:ext uri="{BB962C8B-B14F-4D97-AF65-F5344CB8AC3E}">
        <p14:creationId xmlns:p14="http://schemas.microsoft.com/office/powerpoint/2010/main" val="537301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16B980-6B18-A64F-8C3A-362A3D949206}" type="datetimeFigureOut">
              <a:rPr lang="en-US" smtClean="0"/>
              <a:t>6/16/20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77442-2DCB-D542-8919-0A25FF5FC43C}" type="slidenum">
              <a:rPr lang="en-US" smtClean="0"/>
              <a:t>‹#›</a:t>
            </a:fld>
            <a:endParaRPr lang="en-US"/>
          </a:p>
        </p:txBody>
      </p:sp>
    </p:spTree>
    <p:extLst>
      <p:ext uri="{BB962C8B-B14F-4D97-AF65-F5344CB8AC3E}">
        <p14:creationId xmlns:p14="http://schemas.microsoft.com/office/powerpoint/2010/main" val="264163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C16B980-6B18-A64F-8C3A-362A3D949206}" type="datetimeFigureOut">
              <a:rPr lang="en-US" smtClean="0"/>
              <a:t>6/16/20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77442-2DCB-D542-8919-0A25FF5FC43C}" type="slidenum">
              <a:rPr lang="en-US" smtClean="0"/>
              <a:t>‹#›</a:t>
            </a:fld>
            <a:endParaRPr lang="en-US"/>
          </a:p>
        </p:txBody>
      </p:sp>
    </p:spTree>
    <p:extLst>
      <p:ext uri="{BB962C8B-B14F-4D97-AF65-F5344CB8AC3E}">
        <p14:creationId xmlns:p14="http://schemas.microsoft.com/office/powerpoint/2010/main" val="4117869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C16B980-6B18-A64F-8C3A-362A3D949206}" type="datetimeFigureOut">
              <a:rPr lang="en-US" smtClean="0"/>
              <a:t>6/16/20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377442-2DCB-D542-8919-0A25FF5FC43C}" type="slidenum">
              <a:rPr lang="en-US" smtClean="0"/>
              <a:t>‹#›</a:t>
            </a:fld>
            <a:endParaRPr lang="en-US"/>
          </a:p>
        </p:txBody>
      </p:sp>
    </p:spTree>
    <p:extLst>
      <p:ext uri="{BB962C8B-B14F-4D97-AF65-F5344CB8AC3E}">
        <p14:creationId xmlns:p14="http://schemas.microsoft.com/office/powerpoint/2010/main" val="1710537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C16B980-6B18-A64F-8C3A-362A3D949206}" type="datetimeFigureOut">
              <a:rPr lang="en-US" smtClean="0"/>
              <a:t>6/16/20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77442-2DCB-D542-8919-0A25FF5FC43C}" type="slidenum">
              <a:rPr lang="en-US" smtClean="0"/>
              <a:t>‹#›</a:t>
            </a:fld>
            <a:endParaRPr lang="en-US"/>
          </a:p>
        </p:txBody>
      </p:sp>
    </p:spTree>
    <p:extLst>
      <p:ext uri="{BB962C8B-B14F-4D97-AF65-F5344CB8AC3E}">
        <p14:creationId xmlns:p14="http://schemas.microsoft.com/office/powerpoint/2010/main" val="6459112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C16B980-6B18-A64F-8C3A-362A3D949206}" type="datetimeFigureOut">
              <a:rPr lang="en-US" smtClean="0"/>
              <a:t>6/16/20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377442-2DCB-D542-8919-0A25FF5FC43C}" type="slidenum">
              <a:rPr lang="en-US" smtClean="0"/>
              <a:t>‹#›</a:t>
            </a:fld>
            <a:endParaRPr lang="en-US"/>
          </a:p>
        </p:txBody>
      </p:sp>
    </p:spTree>
    <p:extLst>
      <p:ext uri="{BB962C8B-B14F-4D97-AF65-F5344CB8AC3E}">
        <p14:creationId xmlns:p14="http://schemas.microsoft.com/office/powerpoint/2010/main" val="3013499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C16B980-6B18-A64F-8C3A-362A3D949206}" type="datetimeFigureOut">
              <a:rPr lang="en-US" smtClean="0"/>
              <a:t>6/16/20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377442-2DCB-D542-8919-0A25FF5FC43C}" type="slidenum">
              <a:rPr lang="en-US" smtClean="0"/>
              <a:t>‹#›</a:t>
            </a:fld>
            <a:endParaRPr lang="en-US"/>
          </a:p>
        </p:txBody>
      </p:sp>
    </p:spTree>
    <p:extLst>
      <p:ext uri="{BB962C8B-B14F-4D97-AF65-F5344CB8AC3E}">
        <p14:creationId xmlns:p14="http://schemas.microsoft.com/office/powerpoint/2010/main" val="102134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6B980-6B18-A64F-8C3A-362A3D949206}" type="datetimeFigureOut">
              <a:rPr lang="en-US" smtClean="0"/>
              <a:t>6/16/20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377442-2DCB-D542-8919-0A25FF5FC43C}" type="slidenum">
              <a:rPr lang="en-US" smtClean="0"/>
              <a:t>‹#›</a:t>
            </a:fld>
            <a:endParaRPr lang="en-US"/>
          </a:p>
        </p:txBody>
      </p:sp>
    </p:spTree>
    <p:extLst>
      <p:ext uri="{BB962C8B-B14F-4D97-AF65-F5344CB8AC3E}">
        <p14:creationId xmlns:p14="http://schemas.microsoft.com/office/powerpoint/2010/main" val="9335156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16B980-6B18-A64F-8C3A-362A3D949206}" type="datetimeFigureOut">
              <a:rPr lang="en-US" smtClean="0"/>
              <a:t>6/16/20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77442-2DCB-D542-8919-0A25FF5FC43C}" type="slidenum">
              <a:rPr lang="en-US" smtClean="0"/>
              <a:t>‹#›</a:t>
            </a:fld>
            <a:endParaRPr lang="en-US"/>
          </a:p>
        </p:txBody>
      </p:sp>
    </p:spTree>
    <p:extLst>
      <p:ext uri="{BB962C8B-B14F-4D97-AF65-F5344CB8AC3E}">
        <p14:creationId xmlns:p14="http://schemas.microsoft.com/office/powerpoint/2010/main" val="827776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C16B980-6B18-A64F-8C3A-362A3D949206}" type="datetimeFigureOut">
              <a:rPr lang="en-US" smtClean="0"/>
              <a:t>6/16/20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377442-2DCB-D542-8919-0A25FF5FC43C}" type="slidenum">
              <a:rPr lang="en-US" smtClean="0"/>
              <a:t>‹#›</a:t>
            </a:fld>
            <a:endParaRPr lang="en-US"/>
          </a:p>
        </p:txBody>
      </p:sp>
    </p:spTree>
    <p:extLst>
      <p:ext uri="{BB962C8B-B14F-4D97-AF65-F5344CB8AC3E}">
        <p14:creationId xmlns:p14="http://schemas.microsoft.com/office/powerpoint/2010/main" val="18227162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16B980-6B18-A64F-8C3A-362A3D949206}" type="datetimeFigureOut">
              <a:rPr lang="en-US" smtClean="0"/>
              <a:t>6/16/20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377442-2DCB-D542-8919-0A25FF5FC43C}" type="slidenum">
              <a:rPr lang="en-US" smtClean="0"/>
              <a:t>‹#›</a:t>
            </a:fld>
            <a:endParaRPr lang="en-US"/>
          </a:p>
        </p:txBody>
      </p:sp>
    </p:spTree>
    <p:extLst>
      <p:ext uri="{BB962C8B-B14F-4D97-AF65-F5344CB8AC3E}">
        <p14:creationId xmlns:p14="http://schemas.microsoft.com/office/powerpoint/2010/main" val="1725589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
            <a:ext cx="12192000" cy="801124"/>
          </a:xfrm>
          <a:prstGeom prst="rect">
            <a:avLst/>
          </a:prstGeom>
          <a:solidFill>
            <a:schemeClr val="accent6">
              <a:lumMod val="75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700"/>
          </a:p>
        </p:txBody>
      </p:sp>
      <p:sp>
        <p:nvSpPr>
          <p:cNvPr id="5" name="TextBox 4"/>
          <p:cNvSpPr txBox="1"/>
          <p:nvPr/>
        </p:nvSpPr>
        <p:spPr>
          <a:xfrm>
            <a:off x="0" y="134089"/>
            <a:ext cx="12192000" cy="446276"/>
          </a:xfrm>
          <a:prstGeom prst="rect">
            <a:avLst/>
          </a:prstGeom>
          <a:noFill/>
        </p:spPr>
        <p:txBody>
          <a:bodyPr wrap="square" rtlCol="0">
            <a:spAutoFit/>
          </a:bodyPr>
          <a:lstStyle/>
          <a:p>
            <a:pPr algn="ctr"/>
            <a:r>
              <a:rPr lang="en-US" sz="2300" b="1" dirty="0">
                <a:solidFill>
                  <a:schemeClr val="bg1"/>
                </a:solidFill>
              </a:rPr>
              <a:t>Disproving the </a:t>
            </a:r>
            <a:r>
              <a:rPr lang="en-US" sz="2300" b="1" dirty="0" err="1">
                <a:solidFill>
                  <a:schemeClr val="bg1"/>
                </a:solidFill>
              </a:rPr>
              <a:t>Bodélé</a:t>
            </a:r>
            <a:r>
              <a:rPr lang="en-US" sz="2300" b="1" dirty="0">
                <a:solidFill>
                  <a:schemeClr val="bg1"/>
                </a:solidFill>
              </a:rPr>
              <a:t> depression as the primary source of dust fertilizing the Amazon Rainforest </a:t>
            </a:r>
            <a:endParaRPr lang="en-US" sz="2300" b="1" dirty="0">
              <a:ln>
                <a:solidFill>
                  <a:schemeClr val="tx1"/>
                </a:solidFill>
              </a:ln>
              <a:solidFill>
                <a:schemeClr val="bg1"/>
              </a:solidFill>
            </a:endParaRPr>
          </a:p>
        </p:txBody>
      </p:sp>
      <p:sp>
        <p:nvSpPr>
          <p:cNvPr id="9" name="TextBox 8"/>
          <p:cNvSpPr txBox="1"/>
          <p:nvPr/>
        </p:nvSpPr>
        <p:spPr>
          <a:xfrm>
            <a:off x="5457967" y="5712455"/>
            <a:ext cx="6677325" cy="1107996"/>
          </a:xfrm>
          <a:prstGeom prst="rect">
            <a:avLst/>
          </a:prstGeom>
          <a:noFill/>
          <a:ln>
            <a:solidFill>
              <a:schemeClr val="tx1"/>
            </a:solidFill>
          </a:ln>
        </p:spPr>
        <p:txBody>
          <a:bodyPr wrap="square" rtlCol="0">
            <a:spAutoFit/>
          </a:bodyPr>
          <a:lstStyle/>
          <a:p>
            <a:pPr algn="just"/>
            <a:r>
              <a:rPr lang="en-US" sz="1300" dirty="0">
                <a:latin typeface="Times New Roman" panose="02020603050405020304" pitchFamily="18" charset="0"/>
                <a:ea typeface="Times New Roman" charset="0"/>
                <a:cs typeface="Times New Roman" panose="02020603050405020304" pitchFamily="18" charset="0"/>
              </a:rPr>
              <a:t>Yu, Y., O.V. </a:t>
            </a:r>
            <a:r>
              <a:rPr lang="en-US" sz="1300" dirty="0" err="1">
                <a:latin typeface="Times New Roman" panose="02020603050405020304" pitchFamily="18" charset="0"/>
                <a:ea typeface="Times New Roman" charset="0"/>
                <a:cs typeface="Times New Roman" panose="02020603050405020304" pitchFamily="18" charset="0"/>
              </a:rPr>
              <a:t>Kalashnikova</a:t>
            </a:r>
            <a:r>
              <a:rPr lang="en-US" sz="1300" dirty="0">
                <a:latin typeface="Times New Roman" panose="02020603050405020304" pitchFamily="18" charset="0"/>
                <a:ea typeface="Times New Roman" charset="0"/>
                <a:cs typeface="Times New Roman" panose="02020603050405020304" pitchFamily="18" charset="0"/>
              </a:rPr>
              <a:t>, M.J. </a:t>
            </a:r>
            <a:r>
              <a:rPr lang="en-US" sz="1300" dirty="0" err="1">
                <a:latin typeface="Times New Roman" panose="02020603050405020304" pitchFamily="18" charset="0"/>
                <a:ea typeface="Times New Roman" charset="0"/>
                <a:cs typeface="Times New Roman" panose="02020603050405020304" pitchFamily="18" charset="0"/>
              </a:rPr>
              <a:t>Garay</a:t>
            </a:r>
            <a:r>
              <a:rPr lang="en-US" sz="1300" dirty="0">
                <a:latin typeface="Times New Roman" panose="02020603050405020304" pitchFamily="18" charset="0"/>
                <a:ea typeface="Times New Roman" charset="0"/>
                <a:cs typeface="Times New Roman" panose="02020603050405020304" pitchFamily="18" charset="0"/>
              </a:rPr>
              <a:t>, H. Lee, M. Notaro, J.R. Campbell, J. Marquis, P. </a:t>
            </a:r>
            <a:r>
              <a:rPr lang="en-US" sz="1300" dirty="0" err="1">
                <a:latin typeface="Times New Roman" panose="02020603050405020304" pitchFamily="18" charset="0"/>
                <a:ea typeface="Times New Roman" charset="0"/>
                <a:cs typeface="Times New Roman" panose="02020603050405020304" pitchFamily="18" charset="0"/>
              </a:rPr>
              <a:t>Ginoux</a:t>
            </a:r>
            <a:r>
              <a:rPr lang="en-US" sz="1300" dirty="0">
                <a:latin typeface="Times New Roman" panose="02020603050405020304" pitchFamily="18" charset="0"/>
                <a:ea typeface="Times New Roman" charset="0"/>
                <a:cs typeface="Times New Roman" panose="02020603050405020304" pitchFamily="18" charset="0"/>
              </a:rPr>
              <a:t>, and G.S. </a:t>
            </a:r>
            <a:r>
              <a:rPr lang="en-US" sz="1300" dirty="0" err="1">
                <a:latin typeface="Times New Roman" panose="02020603050405020304" pitchFamily="18" charset="0"/>
                <a:ea typeface="Times New Roman" charset="0"/>
                <a:cs typeface="Times New Roman" panose="02020603050405020304" pitchFamily="18" charset="0"/>
              </a:rPr>
              <a:t>Okin</a:t>
            </a:r>
            <a:r>
              <a:rPr lang="en-US" sz="1300" dirty="0">
                <a:latin typeface="Times New Roman" panose="02020603050405020304" pitchFamily="18" charset="0"/>
                <a:ea typeface="Times New Roman" charset="0"/>
                <a:cs typeface="Times New Roman" panose="02020603050405020304" pitchFamily="18" charset="0"/>
              </a:rPr>
              <a:t>, 2020: Disproving the </a:t>
            </a:r>
            <a:r>
              <a:rPr lang="en-US" sz="1300" dirty="0" err="1">
                <a:latin typeface="Times New Roman" panose="02020603050405020304" pitchFamily="18" charset="0"/>
                <a:ea typeface="Times New Roman" charset="0"/>
                <a:cs typeface="Times New Roman" panose="02020603050405020304" pitchFamily="18" charset="0"/>
              </a:rPr>
              <a:t>Bod</a:t>
            </a:r>
            <a:r>
              <a:rPr lang="en-US" sz="1300" dirty="0" err="1"/>
              <a:t>é</a:t>
            </a:r>
            <a:r>
              <a:rPr lang="en-US" sz="1300" dirty="0" err="1">
                <a:latin typeface="Times New Roman" panose="02020603050405020304" pitchFamily="18" charset="0"/>
                <a:ea typeface="Times New Roman" charset="0"/>
                <a:cs typeface="Times New Roman" panose="02020603050405020304" pitchFamily="18" charset="0"/>
              </a:rPr>
              <a:t>l</a:t>
            </a:r>
            <a:r>
              <a:rPr lang="en-US" sz="1300" dirty="0" err="1"/>
              <a:t>é</a:t>
            </a:r>
            <a:r>
              <a:rPr lang="en-US" sz="1300" dirty="0">
                <a:latin typeface="Times New Roman" panose="02020603050405020304" pitchFamily="18" charset="0"/>
                <a:ea typeface="Times New Roman" charset="0"/>
                <a:cs typeface="Times New Roman" panose="02020603050405020304" pitchFamily="18" charset="0"/>
              </a:rPr>
              <a:t> depression as the primary source of dust fertilizing the Amazon Rainforest. Geophysical Research Letters, in press.</a:t>
            </a:r>
          </a:p>
          <a:p>
            <a:pPr algn="just"/>
            <a:r>
              <a:rPr lang="en-US" sz="1300" dirty="0">
                <a:latin typeface="Times New Roman" panose="02020603050405020304" pitchFamily="18" charset="0"/>
                <a:ea typeface="Times New Roman" charset="0"/>
                <a:cs typeface="Times New Roman" panose="02020603050405020304" pitchFamily="18" charset="0"/>
              </a:rPr>
              <a:t>* Supported by a NASA contract and by the DOE Biological and Environmental Research RGCM Program.</a:t>
            </a:r>
          </a:p>
        </p:txBody>
      </p:sp>
      <p:sp>
        <p:nvSpPr>
          <p:cNvPr id="19" name="TextBox 18"/>
          <p:cNvSpPr txBox="1"/>
          <p:nvPr/>
        </p:nvSpPr>
        <p:spPr>
          <a:xfrm>
            <a:off x="5364322" y="921795"/>
            <a:ext cx="1463356" cy="646331"/>
          </a:xfrm>
          <a:prstGeom prst="rect">
            <a:avLst/>
          </a:prstGeom>
          <a:noFill/>
        </p:spPr>
        <p:txBody>
          <a:bodyPr wrap="square" rtlCol="0">
            <a:spAutoFit/>
          </a:bodyPr>
          <a:lstStyle/>
          <a:p>
            <a:pPr algn="ctr"/>
            <a:r>
              <a:rPr lang="en-US" dirty="0">
                <a:solidFill>
                  <a:schemeClr val="bg1"/>
                </a:solidFill>
              </a:rPr>
              <a:t>Focus of </a:t>
            </a:r>
            <a:r>
              <a:rPr lang="en-US">
                <a:solidFill>
                  <a:schemeClr val="bg1"/>
                </a:solidFill>
              </a:rPr>
              <a:t>the current paper</a:t>
            </a:r>
            <a:endParaRPr lang="en-US" dirty="0">
              <a:solidFill>
                <a:schemeClr val="bg1"/>
              </a:solidFill>
            </a:endParaRPr>
          </a:p>
        </p:txBody>
      </p:sp>
      <p:graphicFrame>
        <p:nvGraphicFramePr>
          <p:cNvPr id="22" name="Table 21"/>
          <p:cNvGraphicFramePr>
            <a:graphicFrameLocks noGrp="1"/>
          </p:cNvGraphicFramePr>
          <p:nvPr>
            <p:extLst>
              <p:ext uri="{D42A27DB-BD31-4B8C-83A1-F6EECF244321}">
                <p14:modId xmlns:p14="http://schemas.microsoft.com/office/powerpoint/2010/main" val="3461716359"/>
              </p:ext>
            </p:extLst>
          </p:nvPr>
        </p:nvGraphicFramePr>
        <p:xfrm>
          <a:off x="63718" y="853465"/>
          <a:ext cx="5177056" cy="5967642"/>
        </p:xfrm>
        <a:graphic>
          <a:graphicData uri="http://schemas.openxmlformats.org/drawingml/2006/table">
            <a:tbl>
              <a:tblPr firstRow="1" bandRow="1">
                <a:tableStyleId>{5C22544A-7EE6-4342-B048-85BDC9FD1C3A}</a:tableStyleId>
              </a:tblPr>
              <a:tblGrid>
                <a:gridCol w="966778">
                  <a:extLst>
                    <a:ext uri="{9D8B030D-6E8A-4147-A177-3AD203B41FA5}">
                      <a16:colId xmlns:a16="http://schemas.microsoft.com/office/drawing/2014/main" val="20000"/>
                    </a:ext>
                  </a:extLst>
                </a:gridCol>
                <a:gridCol w="4210278">
                  <a:extLst>
                    <a:ext uri="{9D8B030D-6E8A-4147-A177-3AD203B41FA5}">
                      <a16:colId xmlns:a16="http://schemas.microsoft.com/office/drawing/2014/main" val="20001"/>
                    </a:ext>
                  </a:extLst>
                </a:gridCol>
              </a:tblGrid>
              <a:tr h="1493282">
                <a:tc>
                  <a:txBody>
                    <a:bodyPr/>
                    <a:lstStyle/>
                    <a:p>
                      <a:pPr algn="just"/>
                      <a:r>
                        <a:rPr lang="en-US" sz="1200" b="1" dirty="0">
                          <a:solidFill>
                            <a:schemeClr val="tx1"/>
                          </a:solidFill>
                        </a:rPr>
                        <a:t>Objective</a:t>
                      </a:r>
                    </a:p>
                  </a:txBody>
                  <a:tcPr>
                    <a:solidFill>
                      <a:schemeClr val="accent6">
                        <a:lumMod val="40000"/>
                        <a:lumOff val="60000"/>
                      </a:schemeClr>
                    </a:solidFill>
                  </a:tcPr>
                </a:tc>
                <a:tc>
                  <a:txBody>
                    <a:bodyPr/>
                    <a:lstStyle/>
                    <a:p>
                      <a:pPr algn="just"/>
                      <a:r>
                        <a:rPr lang="en-US" sz="1200" b="1" kern="1200" dirty="0">
                          <a:solidFill>
                            <a:schemeClr val="tx1"/>
                          </a:solidFill>
                          <a:effectLst/>
                          <a:latin typeface="+mn-lt"/>
                          <a:ea typeface="+mn-ea"/>
                          <a:cs typeface="+mn-cs"/>
                        </a:rPr>
                        <a:t>North African deserts have been reported to export ~200 million tons of dust per year to the tropical Atlantic Ocean, degrading air quality over the Caribbean Islands in boreal summer and supplying nutrients to fertilize the Amazon Rainforest in boreal winter and spring through trans-Atlantic dust transport. It has been assumed that the </a:t>
                      </a:r>
                      <a:r>
                        <a:rPr lang="en-US" sz="1200" b="1" kern="1200" dirty="0" err="1">
                          <a:solidFill>
                            <a:schemeClr val="tx1"/>
                          </a:solidFill>
                          <a:effectLst/>
                          <a:latin typeface="+mn-lt"/>
                          <a:ea typeface="+mn-ea"/>
                          <a:cs typeface="+mn-cs"/>
                        </a:rPr>
                        <a:t>Bodélé</a:t>
                      </a:r>
                      <a:r>
                        <a:rPr lang="en-US" sz="1200" b="1" kern="1200" dirty="0">
                          <a:solidFill>
                            <a:schemeClr val="tx1"/>
                          </a:solidFill>
                          <a:effectLst/>
                          <a:latin typeface="+mn-lt"/>
                          <a:ea typeface="+mn-ea"/>
                          <a:cs typeface="+mn-cs"/>
                        </a:rPr>
                        <a:t> depression is the main contributor to this trans-Atlantic dust transport and Amazonian dust fertilization in boreal winter. However, these claims have not been supported by geochemical analysis.  This ongoing debate motivates the current investigation of the relative contribution of specific North African dust sources to the trans-Atlantic dust transport to the Amazon Basin.</a:t>
                      </a:r>
                    </a:p>
                  </a:txBody>
                  <a:tcPr>
                    <a:solidFill>
                      <a:schemeClr val="bg2">
                        <a:lumMod val="90000"/>
                      </a:schemeClr>
                    </a:solidFill>
                  </a:tcPr>
                </a:tc>
                <a:extLst>
                  <a:ext uri="{0D108BD9-81ED-4DB2-BD59-A6C34878D82A}">
                    <a16:rowId xmlns:a16="http://schemas.microsoft.com/office/drawing/2014/main" val="10000"/>
                  </a:ext>
                </a:extLst>
              </a:tr>
              <a:tr h="2310042">
                <a:tc>
                  <a:txBody>
                    <a:bodyPr/>
                    <a:lstStyle/>
                    <a:p>
                      <a:pPr algn="just"/>
                      <a:r>
                        <a:rPr lang="en-US" sz="1200" b="1" dirty="0">
                          <a:solidFill>
                            <a:schemeClr val="tx1"/>
                          </a:solidFill>
                        </a:rPr>
                        <a:t>New Science</a:t>
                      </a:r>
                    </a:p>
                  </a:txBody>
                  <a:tcPr>
                    <a:solidFill>
                      <a:schemeClr val="accent6">
                        <a:lumMod val="40000"/>
                        <a:lumOff val="60000"/>
                      </a:schemeClr>
                    </a:solidFill>
                  </a:tcPr>
                </a:tc>
                <a:tc>
                  <a:txBody>
                    <a:bodyPr/>
                    <a:lstStyle/>
                    <a:p>
                      <a:pPr algn="just"/>
                      <a:r>
                        <a:rPr lang="en-US" sz="1200" b="1" dirty="0">
                          <a:solidFill>
                            <a:schemeClr val="tx1"/>
                          </a:solidFill>
                        </a:rPr>
                        <a:t>We integrate a suite of satellite observations into a novel trajectory analysis framework to investigate dust transport from the leading two North African dust sources, namely the </a:t>
                      </a:r>
                      <a:r>
                        <a:rPr lang="en-US" sz="1200" b="1" dirty="0" err="1">
                          <a:solidFill>
                            <a:schemeClr val="tx1"/>
                          </a:solidFill>
                        </a:rPr>
                        <a:t>Bodélé</a:t>
                      </a:r>
                      <a:r>
                        <a:rPr lang="en-US" sz="1200" b="1" dirty="0">
                          <a:solidFill>
                            <a:schemeClr val="tx1"/>
                          </a:solidFill>
                        </a:rPr>
                        <a:t> depression and El </a:t>
                      </a:r>
                      <a:r>
                        <a:rPr lang="en-US" sz="1200" b="1" dirty="0" err="1">
                          <a:solidFill>
                            <a:schemeClr val="tx1"/>
                          </a:solidFill>
                        </a:rPr>
                        <a:t>Djouf</a:t>
                      </a:r>
                      <a:r>
                        <a:rPr lang="en-US" sz="1200" b="1" dirty="0">
                          <a:solidFill>
                            <a:schemeClr val="tx1"/>
                          </a:solidFill>
                        </a:rPr>
                        <a:t>, and provide the first ever observation-constrained quantification of the dust’s dry and wet deposition along its transport pathways. The approach yields the novel observational finding that the El </a:t>
                      </a:r>
                      <a:r>
                        <a:rPr lang="en-US" sz="1200" b="1" dirty="0" err="1">
                          <a:solidFill>
                            <a:schemeClr val="tx1"/>
                          </a:solidFill>
                        </a:rPr>
                        <a:t>Djouf</a:t>
                      </a:r>
                      <a:r>
                        <a:rPr lang="en-US" sz="1200" b="1" dirty="0">
                          <a:solidFill>
                            <a:schemeClr val="tx1"/>
                          </a:solidFill>
                        </a:rPr>
                        <a:t> in Mauritania and Mali is the preferred source of inter-continental transport across the Atlantic Ocean rather than the </a:t>
                      </a:r>
                      <a:r>
                        <a:rPr lang="en-US" sz="1200" b="1" dirty="0" err="1">
                          <a:solidFill>
                            <a:schemeClr val="tx1"/>
                          </a:solidFill>
                        </a:rPr>
                        <a:t>Bodélé</a:t>
                      </a:r>
                      <a:r>
                        <a:rPr lang="en-US" sz="1200" b="1" dirty="0">
                          <a:solidFill>
                            <a:schemeClr val="tx1"/>
                          </a:solidFill>
                        </a:rPr>
                        <a:t> depression in Chad, bridging the geochemical impact of North African minerals on the Amazon Basin to the specific dust origin.</a:t>
                      </a:r>
                    </a:p>
                  </a:txBody>
                  <a:tcPr>
                    <a:solidFill>
                      <a:schemeClr val="bg2">
                        <a:lumMod val="90000"/>
                      </a:schemeClr>
                    </a:solidFill>
                  </a:tcPr>
                </a:tc>
                <a:extLst>
                  <a:ext uri="{0D108BD9-81ED-4DB2-BD59-A6C34878D82A}">
                    <a16:rowId xmlns:a16="http://schemas.microsoft.com/office/drawing/2014/main" val="10001"/>
                  </a:ext>
                </a:extLst>
              </a:tr>
              <a:tr h="1202358">
                <a:tc>
                  <a:txBody>
                    <a:bodyPr/>
                    <a:lstStyle/>
                    <a:p>
                      <a:pPr algn="just"/>
                      <a:r>
                        <a:rPr lang="en-US" sz="1200" b="1" dirty="0">
                          <a:solidFill>
                            <a:schemeClr val="tx1"/>
                          </a:solidFill>
                        </a:rPr>
                        <a:t>Significance</a:t>
                      </a:r>
                    </a:p>
                  </a:txBody>
                  <a:tcPr>
                    <a:solidFill>
                      <a:schemeClr val="accent6">
                        <a:lumMod val="40000"/>
                        <a:lumOff val="60000"/>
                      </a:schemeClr>
                    </a:solidFill>
                  </a:tcPr>
                </a:tc>
                <a:tc>
                  <a:txBody>
                    <a:bodyPr/>
                    <a:lstStyle/>
                    <a:p>
                      <a:pPr algn="just"/>
                      <a:r>
                        <a:rPr lang="en-US" sz="1200" b="1" kern="1200" dirty="0">
                          <a:solidFill>
                            <a:schemeClr val="dk1"/>
                          </a:solidFill>
                          <a:effectLst/>
                          <a:latin typeface="+mn-lt"/>
                          <a:ea typeface="+mn-ea"/>
                          <a:cs typeface="+mn-cs"/>
                        </a:rPr>
                        <a:t>The inclusion of dry and wet deposition processes in the current trajectory modeling enables a realistic simulation of the three-dimensional atmospheric distribution of transported dust and provides an observation-constrained benchmark for testing the assumptions made by previous satellite-based investigations of trans-Atlantic dust transport and for constraining  </a:t>
                      </a:r>
                      <a:r>
                        <a:rPr lang="en-US" sz="1200" b="1" kern="1200" dirty="0">
                          <a:solidFill>
                            <a:schemeClr val="tx1"/>
                          </a:solidFill>
                          <a:effectLst/>
                          <a:latin typeface="+mn-lt"/>
                          <a:ea typeface="+mn-ea"/>
                          <a:cs typeface="+mn-cs"/>
                        </a:rPr>
                        <a:t>chemistry transport models.</a:t>
                      </a:r>
                    </a:p>
                  </a:txBody>
                  <a:tcPr>
                    <a:solidFill>
                      <a:schemeClr val="bg2">
                        <a:lumMod val="90000"/>
                      </a:schemeClr>
                    </a:solidFill>
                  </a:tcPr>
                </a:tc>
                <a:extLst>
                  <a:ext uri="{0D108BD9-81ED-4DB2-BD59-A6C34878D82A}">
                    <a16:rowId xmlns:a16="http://schemas.microsoft.com/office/drawing/2014/main" val="10002"/>
                  </a:ext>
                </a:extLst>
              </a:tr>
            </a:tbl>
          </a:graphicData>
        </a:graphic>
      </p:graphicFrame>
      <p:sp>
        <p:nvSpPr>
          <p:cNvPr id="3" name="TextBox 2"/>
          <p:cNvSpPr txBox="1"/>
          <p:nvPr/>
        </p:nvSpPr>
        <p:spPr>
          <a:xfrm>
            <a:off x="5457967" y="4539181"/>
            <a:ext cx="6677324" cy="1015663"/>
          </a:xfrm>
          <a:prstGeom prst="rect">
            <a:avLst/>
          </a:prstGeom>
          <a:solidFill>
            <a:schemeClr val="accent2"/>
          </a:solidFill>
        </p:spPr>
        <p:txBody>
          <a:bodyPr wrap="square" rtlCol="0">
            <a:spAutoFit/>
          </a:bodyPr>
          <a:lstStyle/>
          <a:p>
            <a:pPr algn="just"/>
            <a:r>
              <a:rPr lang="en-US" sz="1200" u="sng" dirty="0">
                <a:latin typeface="Times New Roman" panose="02020603050405020304" pitchFamily="18" charset="0"/>
                <a:cs typeface="Times New Roman" panose="02020603050405020304" pitchFamily="18" charset="0"/>
              </a:rPr>
              <a:t>Figure Caption</a:t>
            </a:r>
            <a:r>
              <a:rPr lang="en-US" sz="1200" dirty="0">
                <a:latin typeface="Times New Roman" panose="02020603050405020304" pitchFamily="18" charset="0"/>
                <a:cs typeface="Times New Roman" panose="02020603050405020304" pitchFamily="18" charset="0"/>
              </a:rPr>
              <a:t>: Spatial distribution of dust loading (mg m</a:t>
            </a:r>
            <a:r>
              <a:rPr lang="en-US" sz="1200" baseline="30000" dirty="0">
                <a:latin typeface="Times New Roman" panose="02020603050405020304" pitchFamily="18" charset="0"/>
                <a:cs typeface="Times New Roman" panose="02020603050405020304" pitchFamily="18" charset="0"/>
              </a:rPr>
              <a:t>-2</a:t>
            </a:r>
            <a:r>
              <a:rPr lang="en-US" sz="1200" dirty="0">
                <a:latin typeface="Times New Roman" panose="02020603050405020304" pitchFamily="18" charset="0"/>
                <a:cs typeface="Times New Roman" panose="02020603050405020304" pitchFamily="18" charset="0"/>
              </a:rPr>
              <a:t>) contributed by dust emission from the (a-h) </a:t>
            </a:r>
            <a:r>
              <a:rPr lang="en-US" sz="1200" dirty="0" err="1">
                <a:latin typeface="Times New Roman" panose="02020603050405020304" pitchFamily="18" charset="0"/>
                <a:cs typeface="Times New Roman" panose="02020603050405020304" pitchFamily="18" charset="0"/>
              </a:rPr>
              <a:t>Bodélé</a:t>
            </a:r>
            <a:r>
              <a:rPr lang="en-US" sz="1200" dirty="0">
                <a:latin typeface="Times New Roman" panose="02020603050405020304" pitchFamily="18" charset="0"/>
                <a:cs typeface="Times New Roman" panose="02020603050405020304" pitchFamily="18" charset="0"/>
              </a:rPr>
              <a:t> depression and (</a:t>
            </a:r>
            <a:r>
              <a:rPr lang="en-US" sz="1200" dirty="0" err="1">
                <a:latin typeface="Times New Roman" panose="02020603050405020304" pitchFamily="18" charset="0"/>
                <a:cs typeface="Times New Roman" panose="02020603050405020304" pitchFamily="18" charset="0"/>
              </a:rPr>
              <a:t>i</a:t>
            </a:r>
            <a:r>
              <a:rPr lang="en-US" sz="1200" dirty="0">
                <a:latin typeface="Times New Roman" panose="02020603050405020304" pitchFamily="18" charset="0"/>
                <a:cs typeface="Times New Roman" panose="02020603050405020304" pitchFamily="18" charset="0"/>
              </a:rPr>
              <a:t>-p) El </a:t>
            </a:r>
            <a:r>
              <a:rPr lang="en-US" sz="1200" dirty="0" err="1">
                <a:latin typeface="Times New Roman" panose="02020603050405020304" pitchFamily="18" charset="0"/>
                <a:cs typeface="Times New Roman" panose="02020603050405020304" pitchFamily="18" charset="0"/>
              </a:rPr>
              <a:t>Djouf</a:t>
            </a:r>
            <a:r>
              <a:rPr lang="en-US" sz="1200" dirty="0">
                <a:latin typeface="Times New Roman" panose="02020603050405020304" pitchFamily="18" charset="0"/>
                <a:cs typeface="Times New Roman" panose="02020603050405020304" pitchFamily="18" charset="0"/>
              </a:rPr>
              <a:t> during (a-d, </a:t>
            </a:r>
            <a:r>
              <a:rPr lang="en-US" sz="1200" dirty="0" err="1">
                <a:latin typeface="Times New Roman" panose="02020603050405020304" pitchFamily="18" charset="0"/>
                <a:cs typeface="Times New Roman" panose="02020603050405020304" pitchFamily="18" charset="0"/>
              </a:rPr>
              <a:t>i</a:t>
            </a:r>
            <a:r>
              <a:rPr lang="en-US" sz="1200" dirty="0">
                <a:latin typeface="Times New Roman" panose="02020603050405020304" pitchFamily="18" charset="0"/>
                <a:cs typeface="Times New Roman" panose="02020603050405020304" pitchFamily="18" charset="0"/>
              </a:rPr>
              <a:t>-l) January-March (JFM) and (e-h, m-p) June-August (JJA) in 2005-2017. In (a, e, </a:t>
            </a:r>
            <a:r>
              <a:rPr lang="en-US" sz="1200" dirty="0" err="1">
                <a:latin typeface="Times New Roman" panose="02020603050405020304" pitchFamily="18" charset="0"/>
                <a:cs typeface="Times New Roman" panose="02020603050405020304" pitchFamily="18" charset="0"/>
              </a:rPr>
              <a:t>i</a:t>
            </a:r>
            <a:r>
              <a:rPr lang="en-US" sz="1200" dirty="0">
                <a:latin typeface="Times New Roman" panose="02020603050405020304" pitchFamily="18" charset="0"/>
                <a:cs typeface="Times New Roman" panose="02020603050405020304" pitchFamily="18" charset="0"/>
              </a:rPr>
              <a:t>, m), neither wet or dry deposition is considered, in (b, f, j, n), only dry deposition is considered, in (c, g, k, o), only wet deposition is considered, and in (d, h, I, p), both dry and wet deposition are considered.</a:t>
            </a:r>
          </a:p>
        </p:txBody>
      </p:sp>
      <p:pic>
        <p:nvPicPr>
          <p:cNvPr id="10" name="Picture 9">
            <a:extLst>
              <a:ext uri="{FF2B5EF4-FFF2-40B4-BE49-F238E27FC236}">
                <a16:creationId xmlns:a16="http://schemas.microsoft.com/office/drawing/2014/main" id="{91F29135-CC56-C142-9DE1-9BAC34D5092A}"/>
              </a:ext>
            </a:extLst>
          </p:cNvPr>
          <p:cNvPicPr>
            <a:picLocks noChangeAspect="1"/>
          </p:cNvPicPr>
          <p:nvPr/>
        </p:nvPicPr>
        <p:blipFill>
          <a:blip r:embed="rId2"/>
          <a:stretch>
            <a:fillRect/>
          </a:stretch>
        </p:blipFill>
        <p:spPr>
          <a:xfrm>
            <a:off x="5800359" y="853465"/>
            <a:ext cx="5930900" cy="3590944"/>
          </a:xfrm>
          <a:prstGeom prst="rect">
            <a:avLst/>
          </a:prstGeom>
        </p:spPr>
      </p:pic>
    </p:spTree>
    <p:extLst>
      <p:ext uri="{BB962C8B-B14F-4D97-AF65-F5344CB8AC3E}">
        <p14:creationId xmlns:p14="http://schemas.microsoft.com/office/powerpoint/2010/main" val="9423553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1283</TotalTime>
  <Words>499</Words>
  <Application>Microsoft Macintosh PowerPoint</Application>
  <PresentationFormat>Widescreen</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97</cp:revision>
  <cp:lastPrinted>2017-08-02T15:12:14Z</cp:lastPrinted>
  <dcterms:created xsi:type="dcterms:W3CDTF">2017-08-01T22:06:24Z</dcterms:created>
  <dcterms:modified xsi:type="dcterms:W3CDTF">2020-06-16T18:21:03Z</dcterms:modified>
</cp:coreProperties>
</file>