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BC5"/>
    <a:srgbClr val="6A6A6A"/>
    <a:srgbClr val="6477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765"/>
    <p:restoredTop sz="93710"/>
  </p:normalViewPr>
  <p:slideViewPr>
    <p:cSldViewPr snapToGrid="0" snapToObjects="1">
      <p:cViewPr varScale="1">
        <p:scale>
          <a:sx n="94" d="100"/>
          <a:sy n="94" d="100"/>
        </p:scale>
        <p:origin x="605"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a:extLst>
              <a:ext uri="{28A0092B-C50C-407E-A947-70E740481C1C}">
                <a14:useLocalDpi xmlns:a14="http://schemas.microsoft.com/office/drawing/2010/main" val="0"/>
              </a:ext>
            </a:extLst>
          </a:blip>
          <a:srcRect t="30424" b="40202"/>
          <a:stretch/>
        </p:blipFill>
        <p:spPr>
          <a:xfrm>
            <a:off x="0" y="393699"/>
            <a:ext cx="12192000" cy="2387599"/>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p:spPr>
      </p:pic>
      <p:sp>
        <p:nvSpPr>
          <p:cNvPr id="2" name="Title 1"/>
          <p:cNvSpPr>
            <a:spLocks noGrp="1"/>
          </p:cNvSpPr>
          <p:nvPr>
            <p:ph type="ctrTitle"/>
          </p:nvPr>
        </p:nvSpPr>
        <p:spPr>
          <a:xfrm>
            <a:off x="187419" y="393699"/>
            <a:ext cx="8630178" cy="2387599"/>
          </a:xfrm>
          <a:effectLst>
            <a:innerShdw blurRad="63500" dist="50800" dir="13500000">
              <a:prstClr val="black">
                <a:alpha val="50000"/>
              </a:prstClr>
            </a:innerShdw>
          </a:effectLst>
        </p:spPr>
        <p:txBody>
          <a:bodyPr anchor="ctr"/>
          <a:lstStyle>
            <a:lvl1pPr algn="l">
              <a:defRPr sz="6000" b="1">
                <a:solidFill>
                  <a:schemeClr val="bg1"/>
                </a:solidFill>
                <a:latin typeface="Century Gothic" charset="0"/>
                <a:ea typeface="Century Gothic" charset="0"/>
                <a:cs typeface="Century Gothic" charset="0"/>
              </a:defRPr>
            </a:lvl1pPr>
          </a:lstStyle>
          <a:p>
            <a:r>
              <a:rPr lang="en-US" dirty="0"/>
              <a:t>Click to edit Master title style</a:t>
            </a:r>
          </a:p>
        </p:txBody>
      </p:sp>
      <p:sp>
        <p:nvSpPr>
          <p:cNvPr id="3" name="Subtitle 2"/>
          <p:cNvSpPr>
            <a:spLocks noGrp="1"/>
          </p:cNvSpPr>
          <p:nvPr>
            <p:ph type="subTitle" idx="1"/>
          </p:nvPr>
        </p:nvSpPr>
        <p:spPr>
          <a:xfrm>
            <a:off x="187419" y="3026833"/>
            <a:ext cx="8630178" cy="1655762"/>
          </a:xfrm>
        </p:spPr>
        <p:txBody>
          <a:bodyPr/>
          <a:lstStyle>
            <a:lvl1pPr marL="0" indent="0" algn="l">
              <a:buNone/>
              <a:defRPr sz="2400">
                <a:solidFill>
                  <a:srgbClr val="6A6A6A"/>
                </a:solidFill>
                <a:latin typeface="Century Gothic" charset="0"/>
                <a:ea typeface="Century Gothic" charset="0"/>
                <a:cs typeface="Century Gothic"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53994" y="4570300"/>
            <a:ext cx="5138006" cy="1926752"/>
          </a:xfrm>
          <a:prstGeom prst="rect">
            <a:avLst/>
          </a:prstGeom>
        </p:spPr>
      </p:pic>
    </p:spTree>
    <p:extLst>
      <p:ext uri="{BB962C8B-B14F-4D97-AF65-F5344CB8AC3E}">
        <p14:creationId xmlns:p14="http://schemas.microsoft.com/office/powerpoint/2010/main" val="840725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3/3/2020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26693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3/3/2020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03681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3/3/2020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784766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3/3/2020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521841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3/3/2020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65094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3/3/2020</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564026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3/3/2020</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391731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3/3/2020</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3210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3/3/2020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822559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3/3/2020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843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emf"/><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0372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userDrawn="1"/>
        </p:nvGrpSpPr>
        <p:grpSpPr>
          <a:xfrm>
            <a:off x="3982" y="5957980"/>
            <a:ext cx="12188018" cy="900020"/>
            <a:chOff x="-546280" y="7333362"/>
            <a:chExt cx="13024207" cy="1059271"/>
          </a:xfrm>
        </p:grpSpPr>
        <p:pic>
          <p:nvPicPr>
            <p:cNvPr id="8" name="Shape 73"/>
            <p:cNvPicPr preferRelativeResize="0"/>
            <p:nvPr userDrawn="1"/>
          </p:nvPicPr>
          <p:blipFill>
            <a:blip r:embed="rId13">
              <a:alphaModFix/>
              <a:duotone>
                <a:prstClr val="black"/>
                <a:schemeClr val="tx2">
                  <a:tint val="45000"/>
                  <a:satMod val="400000"/>
                </a:schemeClr>
              </a:duotone>
            </a:blip>
            <a:stretch>
              <a:fillRect/>
            </a:stretch>
          </p:blipFill>
          <p:spPr>
            <a:xfrm>
              <a:off x="-546280" y="7451706"/>
              <a:ext cx="13024207" cy="380939"/>
            </a:xfrm>
            <a:prstGeom prst="rect">
              <a:avLst/>
            </a:prstGeom>
            <a:noFill/>
            <a:ln>
              <a:noFill/>
            </a:ln>
          </p:spPr>
        </p:pic>
        <p:pic>
          <p:nvPicPr>
            <p:cNvPr id="9" name="Shape 74"/>
            <p:cNvPicPr preferRelativeResize="0"/>
            <p:nvPr userDrawn="1"/>
          </p:nvPicPr>
          <p:blipFill rotWithShape="1">
            <a:blip r:embed="rId14">
              <a:alphaModFix/>
            </a:blip>
            <a:srcRect b="45499"/>
            <a:stretch/>
          </p:blipFill>
          <p:spPr>
            <a:xfrm>
              <a:off x="-546280" y="7361504"/>
              <a:ext cx="13014050" cy="500805"/>
            </a:xfrm>
            <a:prstGeom prst="rect">
              <a:avLst/>
            </a:prstGeom>
            <a:noFill/>
            <a:ln>
              <a:noFill/>
            </a:ln>
          </p:spPr>
        </p:pic>
        <p:pic>
          <p:nvPicPr>
            <p:cNvPr id="10" name="Shape 64"/>
            <p:cNvPicPr preferRelativeResize="0"/>
            <p:nvPr userDrawn="1"/>
          </p:nvPicPr>
          <p:blipFill rotWithShape="1">
            <a:blip r:embed="rId15">
              <a:alphaModFix/>
            </a:blip>
            <a:srcRect t="1" b="-1144"/>
            <a:stretch/>
          </p:blipFill>
          <p:spPr>
            <a:xfrm>
              <a:off x="-546279" y="7333362"/>
              <a:ext cx="13004799" cy="920812"/>
            </a:xfrm>
            <a:prstGeom prst="rect">
              <a:avLst/>
            </a:prstGeom>
            <a:noFill/>
            <a:ln>
              <a:noFill/>
            </a:ln>
          </p:spPr>
        </p:pic>
        <p:sp>
          <p:nvSpPr>
            <p:cNvPr id="11" name="Rectangle 10"/>
            <p:cNvSpPr/>
            <p:nvPr userDrawn="1"/>
          </p:nvSpPr>
          <p:spPr>
            <a:xfrm>
              <a:off x="-546279" y="7845233"/>
              <a:ext cx="13004799" cy="547400"/>
            </a:xfrm>
            <a:prstGeom prst="rect">
              <a:avLst/>
            </a:prstGeom>
            <a:solidFill>
              <a:schemeClr val="tx1"/>
            </a:solidFill>
            <a:ln w="25400" cap="flat">
              <a:no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7374" tIns="57374" rIns="57374" bIns="57374" numCol="1" spcCol="38100" rtlCol="0" anchor="ctr">
              <a:noAutofit/>
            </a:bodyPr>
            <a:lstStyle/>
            <a:p>
              <a:pPr marL="0" marR="0" indent="0" algn="l" defTabSz="639052"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Century Gothic" charset="0"/>
                <a:ea typeface="Century Gothic" charset="0"/>
                <a:cs typeface="Century Gothic" charset="0"/>
                <a:sym typeface="Arial"/>
              </a:endParaRPr>
            </a:p>
          </p:txBody>
        </p:sp>
        <p:pic>
          <p:nvPicPr>
            <p:cNvPr id="12" name="Picture 1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31615" y="7863226"/>
              <a:ext cx="2266946" cy="427256"/>
            </a:xfrm>
            <a:prstGeom prst="rect">
              <a:avLst/>
            </a:prstGeom>
          </p:spPr>
        </p:pic>
        <p:pic>
          <p:nvPicPr>
            <p:cNvPr id="13" name="Picture 12"/>
            <p:cNvPicPr>
              <a:picLocks noChangeAspect="1"/>
            </p:cNvPicPr>
            <p:nvPr userDrawn="1"/>
          </p:nvPicPr>
          <p:blipFill rotWithShape="1">
            <a:blip r:embed="rId17">
              <a:extLst>
                <a:ext uri="{28A0092B-C50C-407E-A947-70E740481C1C}">
                  <a14:useLocalDpi xmlns:a14="http://schemas.microsoft.com/office/drawing/2010/main" val="0"/>
                </a:ext>
              </a:extLst>
            </a:blip>
            <a:srcRect l="42591" t="15878" b="10431"/>
            <a:stretch/>
          </p:blipFill>
          <p:spPr>
            <a:xfrm>
              <a:off x="-468544" y="7779383"/>
              <a:ext cx="1642680" cy="497713"/>
            </a:xfrm>
            <a:prstGeom prst="rect">
              <a:avLst/>
            </a:prstGeom>
          </p:spPr>
        </p:pic>
        <p:pic>
          <p:nvPicPr>
            <p:cNvPr id="14" name="Picture 13"/>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3848154" y="7805871"/>
              <a:ext cx="501772" cy="502704"/>
            </a:xfrm>
            <a:prstGeom prst="rect">
              <a:avLst/>
            </a:prstGeom>
          </p:spPr>
        </p:pic>
      </p:grpSp>
      <p:sp>
        <p:nvSpPr>
          <p:cNvPr id="15" name="Date Placeholder 3"/>
          <p:cNvSpPr>
            <a:spLocks noGrp="1"/>
          </p:cNvSpPr>
          <p:nvPr>
            <p:ph type="dt" sz="half" idx="2"/>
          </p:nvPr>
        </p:nvSpPr>
        <p:spPr>
          <a:xfrm>
            <a:off x="4912988" y="6371208"/>
            <a:ext cx="888036" cy="365125"/>
          </a:xfrm>
          <a:prstGeom prst="rect">
            <a:avLst/>
          </a:prstGeom>
        </p:spPr>
        <p:txBody>
          <a:bodyPr vert="horz" lIns="91440" tIns="45720" rIns="91440" bIns="45720" rtlCol="0" anchor="ctr"/>
          <a:lstStyle>
            <a:lvl1pPr algn="l">
              <a:defRPr sz="1200">
                <a:solidFill>
                  <a:schemeClr val="tx1">
                    <a:tint val="75000"/>
                  </a:schemeClr>
                </a:solidFill>
                <a:latin typeface="Century Gothic" charset="0"/>
                <a:ea typeface="Century Gothic" charset="0"/>
                <a:cs typeface="Century Gothic" charset="0"/>
              </a:defRPr>
            </a:lvl1pPr>
          </a:lstStyle>
          <a:p>
            <a:fld id="{348E46D7-220F-9F44-9296-7155967FC3A5}" type="datetimeFigureOut">
              <a:rPr lang="en-US" smtClean="0"/>
              <a:pPr/>
              <a:t>3/3/2020</a:t>
            </a:fld>
            <a:endParaRPr lang="en-US" dirty="0"/>
          </a:p>
        </p:txBody>
      </p:sp>
      <p:sp>
        <p:nvSpPr>
          <p:cNvPr id="16" name="Footer Placeholder 4"/>
          <p:cNvSpPr>
            <a:spLocks noGrp="1"/>
          </p:cNvSpPr>
          <p:nvPr>
            <p:ph type="ftr" sz="quarter" idx="3"/>
          </p:nvPr>
        </p:nvSpPr>
        <p:spPr>
          <a:xfrm>
            <a:off x="5908601" y="6371208"/>
            <a:ext cx="3635188" cy="365125"/>
          </a:xfrm>
          <a:prstGeom prst="rect">
            <a:avLst/>
          </a:prstGeom>
        </p:spPr>
        <p:txBody>
          <a:bodyPr vert="horz" lIns="91440" tIns="45720" rIns="91440" bIns="45720" rtlCol="0" anchor="ctr"/>
          <a:lstStyle>
            <a:lvl1pPr algn="ctr">
              <a:defRPr sz="1200">
                <a:solidFill>
                  <a:schemeClr val="tx1">
                    <a:tint val="75000"/>
                  </a:schemeClr>
                </a:solidFill>
                <a:latin typeface="Century Gothic" charset="0"/>
                <a:ea typeface="Century Gothic" charset="0"/>
                <a:cs typeface="Century Gothic" charset="0"/>
              </a:defRPr>
            </a:lvl1pPr>
          </a:lstStyle>
          <a:p>
            <a:endParaRPr lang="en-US" dirty="0"/>
          </a:p>
        </p:txBody>
      </p:sp>
      <p:sp>
        <p:nvSpPr>
          <p:cNvPr id="17" name="Slide Number Placeholder 5"/>
          <p:cNvSpPr>
            <a:spLocks noGrp="1"/>
          </p:cNvSpPr>
          <p:nvPr>
            <p:ph type="sldNum" sz="quarter" idx="4"/>
          </p:nvPr>
        </p:nvSpPr>
        <p:spPr>
          <a:xfrm>
            <a:off x="9651366" y="6357133"/>
            <a:ext cx="874011" cy="365125"/>
          </a:xfrm>
          <a:prstGeom prst="rect">
            <a:avLst/>
          </a:prstGeom>
        </p:spPr>
        <p:txBody>
          <a:bodyPr vert="horz" lIns="91440" tIns="45720" rIns="91440" bIns="45720" rtlCol="0" anchor="ctr"/>
          <a:lstStyle>
            <a:lvl1pPr algn="r">
              <a:defRPr sz="1200">
                <a:solidFill>
                  <a:schemeClr val="tx1">
                    <a:tint val="75000"/>
                  </a:schemeClr>
                </a:solidFill>
                <a:latin typeface="Century Gothic" charset="0"/>
                <a:ea typeface="Century Gothic" charset="0"/>
                <a:cs typeface="Century Gothic" charset="0"/>
              </a:defRPr>
            </a:lvl1pPr>
          </a:lstStyle>
          <a:p>
            <a:fld id="{DCCFDDF7-D30A-EA4F-8849-8647DFB561D6}" type="slidenum">
              <a:rPr lang="en-US" smtClean="0"/>
              <a:pPr/>
              <a:t>‹#›</a:t>
            </a:fld>
            <a:endParaRPr lang="en-US"/>
          </a:p>
        </p:txBody>
      </p:sp>
    </p:spTree>
    <p:extLst>
      <p:ext uri="{BB962C8B-B14F-4D97-AF65-F5344CB8AC3E}">
        <p14:creationId xmlns:p14="http://schemas.microsoft.com/office/powerpoint/2010/main" val="830447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124C9A-79A5-D640-AF88-A3ADA8F004D7}"/>
              </a:ext>
            </a:extLst>
          </p:cNvPr>
          <p:cNvSpPr txBox="1"/>
          <p:nvPr/>
        </p:nvSpPr>
        <p:spPr>
          <a:xfrm>
            <a:off x="488652" y="-10606"/>
            <a:ext cx="7421218" cy="830997"/>
          </a:xfrm>
          <a:prstGeom prst="rect">
            <a:avLst/>
          </a:prstGeom>
          <a:noFill/>
        </p:spPr>
        <p:txBody>
          <a:bodyPr wrap="square" rtlCol="0">
            <a:spAutoFit/>
          </a:bodyPr>
          <a:lstStyle/>
          <a:p>
            <a:r>
              <a:rPr lang="en-US" sz="2400" b="1" dirty="0"/>
              <a:t>Flash droughts present a new challenge for subseasonal-to-seasonal prediction</a:t>
            </a:r>
          </a:p>
        </p:txBody>
      </p:sp>
      <p:sp>
        <p:nvSpPr>
          <p:cNvPr id="5" name="TextBox 4">
            <a:extLst>
              <a:ext uri="{FF2B5EF4-FFF2-40B4-BE49-F238E27FC236}">
                <a16:creationId xmlns:a16="http://schemas.microsoft.com/office/drawing/2014/main" id="{6AF21CA0-BFB2-FD49-B87B-691F5EF29D9D}"/>
              </a:ext>
            </a:extLst>
          </p:cNvPr>
          <p:cNvSpPr txBox="1"/>
          <p:nvPr/>
        </p:nvSpPr>
        <p:spPr>
          <a:xfrm>
            <a:off x="152401" y="780634"/>
            <a:ext cx="8682244" cy="1323439"/>
          </a:xfrm>
          <a:prstGeom prst="rect">
            <a:avLst/>
          </a:prstGeom>
          <a:noFill/>
          <a:ln>
            <a:solidFill>
              <a:schemeClr val="accent1"/>
            </a:solidFill>
          </a:ln>
        </p:spPr>
        <p:txBody>
          <a:bodyPr wrap="square" rtlCol="0">
            <a:spAutoFit/>
          </a:bodyPr>
          <a:lstStyle/>
          <a:p>
            <a:r>
              <a:rPr lang="en-US" sz="1600" b="1" dirty="0"/>
              <a:t>Pendergrass, A.G., </a:t>
            </a:r>
            <a:r>
              <a:rPr lang="en-US" sz="1600" b="1" dirty="0" err="1"/>
              <a:t>Meehl</a:t>
            </a:r>
            <a:r>
              <a:rPr lang="en-US" sz="1600" b="1" dirty="0"/>
              <a:t>, G.A., </a:t>
            </a:r>
            <a:r>
              <a:rPr lang="en-US" sz="1600" dirty="0" err="1"/>
              <a:t>Pulwarty</a:t>
            </a:r>
            <a:r>
              <a:rPr lang="en-US" sz="1600" dirty="0"/>
              <a:t>, R., Hobbins, M., </a:t>
            </a:r>
            <a:r>
              <a:rPr lang="en-US" sz="1600" dirty="0" err="1"/>
              <a:t>Hoell</a:t>
            </a:r>
            <a:r>
              <a:rPr lang="en-US" sz="1600" dirty="0"/>
              <a:t>, A., </a:t>
            </a:r>
            <a:r>
              <a:rPr lang="en-US" sz="1600" dirty="0" err="1"/>
              <a:t>AghaKouchak</a:t>
            </a:r>
            <a:r>
              <a:rPr lang="en-US" sz="1600" dirty="0"/>
              <a:t>, A., </a:t>
            </a:r>
            <a:r>
              <a:rPr lang="en-US" sz="1600" b="1" dirty="0" err="1"/>
              <a:t>Bonfils</a:t>
            </a:r>
            <a:r>
              <a:rPr lang="en-US" sz="1600" b="1" dirty="0"/>
              <a:t>, C.J.W., </a:t>
            </a:r>
            <a:r>
              <a:rPr lang="en-US" sz="1600" dirty="0"/>
              <a:t>Gallant, A.J.E., </a:t>
            </a:r>
            <a:r>
              <a:rPr lang="en-US" sz="1600" dirty="0" err="1"/>
              <a:t>Hoerling</a:t>
            </a:r>
            <a:r>
              <a:rPr lang="en-US" sz="1600" dirty="0"/>
              <a:t>, M., Hoffmann, D., </a:t>
            </a:r>
            <a:r>
              <a:rPr lang="en-US" sz="1600" dirty="0" err="1"/>
              <a:t>Kaatz</a:t>
            </a:r>
            <a:r>
              <a:rPr lang="en-US" sz="1600" dirty="0"/>
              <a:t>, L., </a:t>
            </a:r>
            <a:r>
              <a:rPr lang="en-US" sz="1600" b="1" dirty="0"/>
              <a:t>Lehner, F.</a:t>
            </a:r>
            <a:r>
              <a:rPr lang="en-US" sz="1600" dirty="0"/>
              <a:t>, Llewellyn, D., Mote, P., </a:t>
            </a:r>
            <a:r>
              <a:rPr lang="en-US" sz="1600" b="1" dirty="0"/>
              <a:t>Neale, R.,</a:t>
            </a:r>
            <a:r>
              <a:rPr lang="en-US" sz="1600" dirty="0"/>
              <a:t> </a:t>
            </a:r>
            <a:r>
              <a:rPr lang="en-US" sz="1600" dirty="0" err="1"/>
              <a:t>Overpeck</a:t>
            </a:r>
            <a:r>
              <a:rPr lang="en-US" sz="1600" dirty="0"/>
              <a:t>, J.T., Sheffield, A., Stahl, K., Svoboda, M., Wheeler, M.C., Wood, A.W., Woodhouse, C.A., 2020. </a:t>
            </a:r>
            <a:r>
              <a:rPr lang="en-US" sz="1600" i="1" dirty="0"/>
              <a:t>Nature Climate Change</a:t>
            </a:r>
            <a:r>
              <a:rPr lang="en-US" sz="1600" dirty="0"/>
              <a:t>. </a:t>
            </a:r>
            <a:r>
              <a:rPr lang="en-US" sz="1600" dirty="0" err="1"/>
              <a:t>doi</a:t>
            </a:r>
            <a:r>
              <a:rPr lang="en-US" sz="1600" dirty="0"/>
              <a:t>: 10.1038/s41558-020-0709-0.</a:t>
            </a:r>
          </a:p>
        </p:txBody>
      </p:sp>
      <p:sp>
        <p:nvSpPr>
          <p:cNvPr id="10" name="Rectangle 9">
            <a:extLst>
              <a:ext uri="{FF2B5EF4-FFF2-40B4-BE49-F238E27FC236}">
                <a16:creationId xmlns:a16="http://schemas.microsoft.com/office/drawing/2014/main" id="{C2BC886A-4611-6E44-8421-E3EAE66ED7B8}"/>
              </a:ext>
            </a:extLst>
          </p:cNvPr>
          <p:cNvSpPr/>
          <p:nvPr/>
        </p:nvSpPr>
        <p:spPr>
          <a:xfrm>
            <a:off x="5738087" y="3536964"/>
            <a:ext cx="3176166" cy="2292935"/>
          </a:xfrm>
          <a:prstGeom prst="rect">
            <a:avLst/>
          </a:prstGeom>
        </p:spPr>
        <p:txBody>
          <a:bodyPr wrap="square">
            <a:spAutoFit/>
          </a:bodyPr>
          <a:lstStyle/>
          <a:p>
            <a:pPr algn="r"/>
            <a:r>
              <a:rPr lang="en-US" sz="1300" b="1" dirty="0">
                <a:latin typeface="Arial" panose="020B0604020202020204" pitchFamily="34" charset="0"/>
                <a:cs typeface="Arial" panose="020B0604020202020204" pitchFamily="34" charset="0"/>
              </a:rPr>
              <a:t>Figure. </a:t>
            </a:r>
            <a:r>
              <a:rPr lang="en-US" sz="1300" i="1" dirty="0">
                <a:latin typeface="Arial" panose="020B0604020202020204" pitchFamily="34" charset="0"/>
                <a:cs typeface="Arial" panose="020B0604020202020204" pitchFamily="34" charset="0"/>
              </a:rPr>
              <a:t>Evolution of a flash drought across the US Midwest in 2012</a:t>
            </a:r>
            <a:r>
              <a:rPr lang="en-US" sz="1300" dirty="0">
                <a:latin typeface="Arial" panose="020B0604020202020204" pitchFamily="34" charset="0"/>
                <a:cs typeface="Arial" panose="020B0604020202020204" pitchFamily="34" charset="0"/>
              </a:rPr>
              <a:t>. (a-d) Evaporative Drought (ED) categories based on two-week Evaporative Demand Drought Index (EDDI) at five-week intervals during the drought onset. (e-h) US Drought Monitor (USDM). (</a:t>
            </a:r>
            <a:r>
              <a:rPr lang="en-US" sz="1300" dirty="0" err="1">
                <a:latin typeface="Arial" panose="020B0604020202020204" pitchFamily="34" charset="0"/>
                <a:cs typeface="Arial" panose="020B0604020202020204" pitchFamily="34" charset="0"/>
              </a:rPr>
              <a:t>i</a:t>
            </a:r>
            <a:r>
              <a:rPr lang="en-US" sz="1300" dirty="0">
                <a:latin typeface="Arial" panose="020B0604020202020204" pitchFamily="34" charset="0"/>
                <a:cs typeface="Arial" panose="020B0604020202020204" pitchFamily="34" charset="0"/>
              </a:rPr>
              <a:t>) Percent of High Plains region in USDM categories from 1 June- 3 July 2012. Adapted with permission. </a:t>
            </a:r>
          </a:p>
          <a:p>
            <a:pPr algn="r"/>
            <a:endParaRPr lang="en-US" sz="1300" dirty="0">
              <a:effectLst/>
            </a:endParaRPr>
          </a:p>
        </p:txBody>
      </p:sp>
      <p:sp>
        <p:nvSpPr>
          <p:cNvPr id="11" name="TextBox 10">
            <a:extLst>
              <a:ext uri="{FF2B5EF4-FFF2-40B4-BE49-F238E27FC236}">
                <a16:creationId xmlns:a16="http://schemas.microsoft.com/office/drawing/2014/main" id="{C1487AF8-B774-BC41-BABF-E7279BA534C8}"/>
              </a:ext>
            </a:extLst>
          </p:cNvPr>
          <p:cNvSpPr txBox="1"/>
          <p:nvPr/>
        </p:nvSpPr>
        <p:spPr>
          <a:xfrm>
            <a:off x="152400" y="2113275"/>
            <a:ext cx="8957733" cy="1277273"/>
          </a:xfrm>
          <a:prstGeom prst="rect">
            <a:avLst/>
          </a:prstGeom>
          <a:noFill/>
        </p:spPr>
        <p:txBody>
          <a:bodyPr wrap="square" rtlCol="0">
            <a:spAutoFit/>
          </a:bodyPr>
          <a:lstStyle/>
          <a:p>
            <a:r>
              <a:rPr lang="en-US" sz="1600" b="1" i="1" dirty="0">
                <a:latin typeface="Arial"/>
                <a:cs typeface="Arial"/>
              </a:rPr>
              <a:t>OBJECTIVE</a:t>
            </a:r>
          </a:p>
          <a:p>
            <a:pPr>
              <a:spcBef>
                <a:spcPts val="600"/>
              </a:spcBef>
            </a:pPr>
            <a:r>
              <a:rPr lang="en-US" sz="1400" dirty="0">
                <a:solidFill>
                  <a:prstClr val="black"/>
                </a:solidFill>
                <a:latin typeface="Arial"/>
                <a:cs typeface="Arial"/>
              </a:rPr>
              <a:t>Flash droughts are a recently recognized type of extreme event distinguished by sudden onset and rapid intensification of drought conditions with severe impacts. They unfold on subseasonal to seasonal (S2S) timescales (weeks to months), presenting a new challenge for the surge of interest in improving S2S prediction. We address what is needed to make progress on understanding, predicting, and preparing for them? </a:t>
            </a:r>
            <a:endParaRPr lang="en-US" sz="1600" b="1" i="1" dirty="0">
              <a:latin typeface="Arial"/>
              <a:cs typeface="Arial"/>
            </a:endParaRPr>
          </a:p>
        </p:txBody>
      </p:sp>
      <p:sp>
        <p:nvSpPr>
          <p:cNvPr id="12" name="TextBox 11">
            <a:extLst>
              <a:ext uri="{FF2B5EF4-FFF2-40B4-BE49-F238E27FC236}">
                <a16:creationId xmlns:a16="http://schemas.microsoft.com/office/drawing/2014/main" id="{ADD8E89C-8017-E545-8990-66150241C46E}"/>
              </a:ext>
            </a:extLst>
          </p:cNvPr>
          <p:cNvSpPr txBox="1"/>
          <p:nvPr/>
        </p:nvSpPr>
        <p:spPr>
          <a:xfrm>
            <a:off x="152400" y="3308558"/>
            <a:ext cx="5747775" cy="1492716"/>
          </a:xfrm>
          <a:prstGeom prst="rect">
            <a:avLst/>
          </a:prstGeom>
          <a:noFill/>
        </p:spPr>
        <p:txBody>
          <a:bodyPr wrap="square" rtlCol="0">
            <a:spAutoFit/>
          </a:bodyPr>
          <a:lstStyle/>
          <a:p>
            <a:r>
              <a:rPr lang="en-US" sz="1600" b="1" i="1" dirty="0">
                <a:latin typeface="Arial"/>
                <a:cs typeface="Arial"/>
              </a:rPr>
              <a:t>APPROACH</a:t>
            </a:r>
          </a:p>
          <a:p>
            <a:pPr>
              <a:spcBef>
                <a:spcPts val="600"/>
              </a:spcBef>
            </a:pPr>
            <a:r>
              <a:rPr lang="en-US" sz="1400" dirty="0">
                <a:solidFill>
                  <a:prstClr val="black"/>
                </a:solidFill>
                <a:latin typeface="Arial"/>
                <a:cs typeface="Arial"/>
              </a:rPr>
              <a:t>In this perspective, we discuss existing prediction capability for flash droughts and what is needed to establish their predictability. We place them in the context of synoptic to centennial phenomena, consider how they could be incorporated into early warning systems and risk management, and propose two definitions. </a:t>
            </a:r>
            <a:endParaRPr lang="en-US" sz="1400" dirty="0">
              <a:latin typeface="Arial"/>
              <a:cs typeface="Arial"/>
            </a:endParaRPr>
          </a:p>
        </p:txBody>
      </p:sp>
      <p:sp>
        <p:nvSpPr>
          <p:cNvPr id="13" name="TextBox 12">
            <a:extLst>
              <a:ext uri="{FF2B5EF4-FFF2-40B4-BE49-F238E27FC236}">
                <a16:creationId xmlns:a16="http://schemas.microsoft.com/office/drawing/2014/main" id="{684BB747-39C5-DC46-AAAB-B70EAA51B2E0}"/>
              </a:ext>
            </a:extLst>
          </p:cNvPr>
          <p:cNvSpPr txBox="1"/>
          <p:nvPr/>
        </p:nvSpPr>
        <p:spPr>
          <a:xfrm>
            <a:off x="152400" y="4889130"/>
            <a:ext cx="5802462" cy="1277273"/>
          </a:xfrm>
          <a:prstGeom prst="rect">
            <a:avLst/>
          </a:prstGeom>
          <a:noFill/>
        </p:spPr>
        <p:txBody>
          <a:bodyPr wrap="square" rtlCol="0">
            <a:spAutoFit/>
          </a:bodyPr>
          <a:lstStyle/>
          <a:p>
            <a:r>
              <a:rPr lang="en-US" sz="1600" b="1" i="1" dirty="0">
                <a:latin typeface="Arial"/>
                <a:cs typeface="Arial"/>
              </a:rPr>
              <a:t>IMPACT</a:t>
            </a:r>
          </a:p>
          <a:p>
            <a:pPr>
              <a:spcBef>
                <a:spcPts val="600"/>
              </a:spcBef>
            </a:pPr>
            <a:r>
              <a:rPr lang="en-US" sz="1400" dirty="0">
                <a:latin typeface="Arial" panose="020B0604020202020204" pitchFamily="34" charset="0"/>
                <a:cs typeface="Arial" panose="020B0604020202020204" pitchFamily="34" charset="0"/>
              </a:rPr>
              <a:t>The growing awareness that flash droughts involve particular processes and severe impacts, and likely a climate change dimension, make them a compelling frontier for research, monitoring, and prediction. </a:t>
            </a:r>
          </a:p>
        </p:txBody>
      </p:sp>
      <p:grpSp>
        <p:nvGrpSpPr>
          <p:cNvPr id="7" name="Group 6">
            <a:extLst>
              <a:ext uri="{FF2B5EF4-FFF2-40B4-BE49-F238E27FC236}">
                <a16:creationId xmlns:a16="http://schemas.microsoft.com/office/drawing/2014/main" id="{C8018EF5-9609-614E-B8F9-516816C15A72}"/>
              </a:ext>
            </a:extLst>
          </p:cNvPr>
          <p:cNvGrpSpPr/>
          <p:nvPr/>
        </p:nvGrpSpPr>
        <p:grpSpPr>
          <a:xfrm>
            <a:off x="8889331" y="4224"/>
            <a:ext cx="3320031" cy="5994973"/>
            <a:chOff x="8889331" y="4224"/>
            <a:chExt cx="3320031" cy="5994973"/>
          </a:xfrm>
        </p:grpSpPr>
        <p:pic>
          <p:nvPicPr>
            <p:cNvPr id="2" name="Picture 1">
              <a:extLst>
                <a:ext uri="{FF2B5EF4-FFF2-40B4-BE49-F238E27FC236}">
                  <a16:creationId xmlns:a16="http://schemas.microsoft.com/office/drawing/2014/main" id="{BDE19FE0-2812-AE4A-8CFF-4D40F611B66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52" b="99772" l="0" r="99167">
                          <a14:foregroundMark x1="90556" y1="32648" x2="90556" y2="32648"/>
                        </a14:backgroundRemoval>
                      </a14:imgEffect>
                    </a14:imgLayer>
                  </a14:imgProps>
                </a:ext>
              </a:extLst>
            </a:blip>
            <a:stretch>
              <a:fillRect/>
            </a:stretch>
          </p:blipFill>
          <p:spPr>
            <a:xfrm>
              <a:off x="8889331" y="4224"/>
              <a:ext cx="3265344" cy="5959254"/>
            </a:xfrm>
            <a:prstGeom prst="rect">
              <a:avLst/>
            </a:prstGeom>
          </p:spPr>
        </p:pic>
        <p:sp>
          <p:nvSpPr>
            <p:cNvPr id="3" name="Rectangle 2">
              <a:extLst>
                <a:ext uri="{FF2B5EF4-FFF2-40B4-BE49-F238E27FC236}">
                  <a16:creationId xmlns:a16="http://schemas.microsoft.com/office/drawing/2014/main" id="{A479BF90-57E3-7A45-9882-E5A674F27623}"/>
                </a:ext>
              </a:extLst>
            </p:cNvPr>
            <p:cNvSpPr/>
            <p:nvPr/>
          </p:nvSpPr>
          <p:spPr>
            <a:xfrm>
              <a:off x="11365706" y="5200650"/>
              <a:ext cx="788969" cy="221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B259ABC-3635-304F-895E-8E1B6F217231}"/>
                </a:ext>
              </a:extLst>
            </p:cNvPr>
            <p:cNvSpPr/>
            <p:nvPr/>
          </p:nvSpPr>
          <p:spPr>
            <a:xfrm>
              <a:off x="11627481" y="4637847"/>
              <a:ext cx="581881" cy="5699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6876B24-C187-8240-B2A2-C6FC167E3CAE}"/>
                </a:ext>
              </a:extLst>
            </p:cNvPr>
            <p:cNvSpPr/>
            <p:nvPr/>
          </p:nvSpPr>
          <p:spPr>
            <a:xfrm>
              <a:off x="12001500" y="4247322"/>
              <a:ext cx="207862" cy="5699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C103E9C-DA4E-9C4F-93B0-70E18AE3EBE0}"/>
                </a:ext>
              </a:extLst>
            </p:cNvPr>
            <p:cNvSpPr/>
            <p:nvPr/>
          </p:nvSpPr>
          <p:spPr>
            <a:xfrm>
              <a:off x="12001500" y="5374895"/>
              <a:ext cx="196220" cy="254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74D42F9-0860-7C42-B4F2-D018738B4903}"/>
                </a:ext>
              </a:extLst>
            </p:cNvPr>
            <p:cNvSpPr/>
            <p:nvPr/>
          </p:nvSpPr>
          <p:spPr>
            <a:xfrm>
              <a:off x="11565731" y="5744817"/>
              <a:ext cx="285750" cy="254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B0C2F0D-53EA-E146-9F7F-BFE0283CCF23}"/>
                </a:ext>
              </a:extLst>
            </p:cNvPr>
            <p:cNvSpPr/>
            <p:nvPr/>
          </p:nvSpPr>
          <p:spPr>
            <a:xfrm>
              <a:off x="11031690" y="5732911"/>
              <a:ext cx="322110" cy="254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207939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TotalTime>
  <Words>338</Words>
  <Application>Microsoft Office PowerPoint</Application>
  <PresentationFormat>Widescreen</PresentationFormat>
  <Paragraphs>9</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Century Gothic</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Sanderson</dc:creator>
  <cp:lastModifiedBy>Stephanie Shearer</cp:lastModifiedBy>
  <cp:revision>17</cp:revision>
  <dcterms:created xsi:type="dcterms:W3CDTF">2017-08-29T22:43:04Z</dcterms:created>
  <dcterms:modified xsi:type="dcterms:W3CDTF">2020-03-03T22:46:09Z</dcterms:modified>
</cp:coreProperties>
</file>