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20"/>
    <p:restoredTop sz="95223" autoAdjust="0"/>
  </p:normalViewPr>
  <p:slideViewPr>
    <p:cSldViewPr snapToGrid="0" snapToObjects="1">
      <p:cViewPr varScale="1">
        <p:scale>
          <a:sx n="96" d="100"/>
          <a:sy n="96" d="100"/>
        </p:scale>
        <p:origin x="845"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E01B73A-ED31-4648-825B-B380DEDEAB2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493258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01B73A-ED31-4648-825B-B380DEDEAB2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180330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01B73A-ED31-4648-825B-B380DEDEAB2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80892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01B73A-ED31-4648-825B-B380DEDEAB2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198230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01B73A-ED31-4648-825B-B380DEDEAB2B}" type="datetimeFigureOut">
              <a:rPr lang="en-US" smtClean="0"/>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250293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E01B73A-ED31-4648-825B-B380DEDEAB2B}"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201817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01B73A-ED31-4648-825B-B380DEDEAB2B}" type="datetimeFigureOut">
              <a:rPr lang="en-US" smtClean="0"/>
              <a:t>4/9/2018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71318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01B73A-ED31-4648-825B-B380DEDEAB2B}" type="datetimeFigureOut">
              <a:rPr lang="en-US" smtClean="0"/>
              <a:t>4/9/2018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276639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1B73A-ED31-4648-825B-B380DEDEAB2B}" type="datetimeFigureOut">
              <a:rPr lang="en-US" smtClean="0"/>
              <a:t>4/9/2018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5562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01B73A-ED31-4648-825B-B380DEDEAB2B}"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2121189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01B73A-ED31-4648-825B-B380DEDEAB2B}" type="datetimeFigureOut">
              <a:rPr lang="en-US" smtClean="0"/>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33B66-3D87-CD41-B868-692FF5D3A198}" type="slidenum">
              <a:rPr lang="en-US" smtClean="0"/>
              <a:t>‹#›</a:t>
            </a:fld>
            <a:endParaRPr lang="en-US"/>
          </a:p>
        </p:txBody>
      </p:sp>
    </p:spTree>
    <p:extLst>
      <p:ext uri="{BB962C8B-B14F-4D97-AF65-F5344CB8AC3E}">
        <p14:creationId xmlns:p14="http://schemas.microsoft.com/office/powerpoint/2010/main" val="3423749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01B73A-ED31-4648-825B-B380DEDEAB2B}" type="datetimeFigureOut">
              <a:rPr lang="en-US" smtClean="0"/>
              <a:t>4/9/2018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33B66-3D87-CD41-B868-692FF5D3A198}" type="slidenum">
              <a:rPr lang="en-US" smtClean="0"/>
              <a:t>‹#›</a:t>
            </a:fld>
            <a:endParaRPr lang="en-US"/>
          </a:p>
        </p:txBody>
      </p:sp>
    </p:spTree>
    <p:extLst>
      <p:ext uri="{BB962C8B-B14F-4D97-AF65-F5344CB8AC3E}">
        <p14:creationId xmlns:p14="http://schemas.microsoft.com/office/powerpoint/2010/main" val="2967740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274" y="1069034"/>
            <a:ext cx="5287978" cy="2354491"/>
          </a:xfrm>
          <a:prstGeom prst="rect">
            <a:avLst/>
          </a:prstGeom>
          <a:noFill/>
        </p:spPr>
        <p:txBody>
          <a:bodyPr wrap="square" rtlCol="0">
            <a:spAutoFit/>
          </a:bodyPr>
          <a:lstStyle/>
          <a:p>
            <a:r>
              <a:rPr lang="en-US" sz="1600" b="1" dirty="0">
                <a:latin typeface="Arial"/>
                <a:cs typeface="Arial"/>
              </a:rPr>
              <a:t>OBJECTIVE </a:t>
            </a:r>
          </a:p>
          <a:p>
            <a:pPr>
              <a:spcBef>
                <a:spcPts val="600"/>
              </a:spcBef>
            </a:pPr>
            <a:r>
              <a:rPr lang="en-US" sz="1400" dirty="0">
                <a:latin typeface="Arial"/>
                <a:cs typeface="Arial"/>
              </a:rPr>
              <a:t>Radiative kernels are a tool used to decompose changes in radiative fluxes into components associated with temperature, water vapor, and surface albedo. They can also be used indirectly to diagnose the contribution of changes in clouds to radiative fluxes. Previous sets of kernels for the TOA exist, but few surface kernel datasets do, and no model-based kernels had been validated prior to this study. Furthermore, a complete technical description of how to generate and use kernels had never before been published. </a:t>
            </a:r>
          </a:p>
        </p:txBody>
      </p:sp>
      <p:sp>
        <p:nvSpPr>
          <p:cNvPr id="8" name="TextBox 7"/>
          <p:cNvSpPr txBox="1"/>
          <p:nvPr/>
        </p:nvSpPr>
        <p:spPr>
          <a:xfrm>
            <a:off x="78853" y="474999"/>
            <a:ext cx="9005179" cy="538609"/>
          </a:xfrm>
          <a:prstGeom prst="rect">
            <a:avLst/>
          </a:prstGeom>
          <a:noFill/>
          <a:ln>
            <a:solidFill>
              <a:schemeClr val="accent1"/>
            </a:solidFill>
          </a:ln>
        </p:spPr>
        <p:txBody>
          <a:bodyPr wrap="square" rtlCol="0">
            <a:spAutoFit/>
          </a:bodyPr>
          <a:lstStyle/>
          <a:p>
            <a:pPr algn="ctr"/>
            <a:r>
              <a:rPr lang="en-US" sz="1450" dirty="0">
                <a:latin typeface="Arial"/>
                <a:cs typeface="Arial"/>
              </a:rPr>
              <a:t>Pendergrass, A. G., Conley, A., and </a:t>
            </a:r>
            <a:r>
              <a:rPr lang="en-US" sz="1450" dirty="0" err="1">
                <a:latin typeface="Arial"/>
                <a:cs typeface="Arial"/>
              </a:rPr>
              <a:t>Vitt</a:t>
            </a:r>
            <a:r>
              <a:rPr lang="en-US" sz="1450" dirty="0">
                <a:latin typeface="Arial"/>
                <a:cs typeface="Arial"/>
              </a:rPr>
              <a:t>, F. M.: Surface and top-of-atmosphere radiative feedback kernels for CESM-CAM5, Earth Syst. Sci. Data, 10, 317-324, https://</a:t>
            </a:r>
            <a:r>
              <a:rPr lang="en-US" sz="1450" dirty="0" err="1">
                <a:latin typeface="Arial"/>
                <a:cs typeface="Arial"/>
              </a:rPr>
              <a:t>doi.org</a:t>
            </a:r>
            <a:r>
              <a:rPr lang="en-US" sz="1450" dirty="0">
                <a:latin typeface="Arial"/>
                <a:cs typeface="Arial"/>
              </a:rPr>
              <a:t>/10.5194/essd-10-317-2018, 2018.</a:t>
            </a:r>
          </a:p>
        </p:txBody>
      </p:sp>
      <p:sp>
        <p:nvSpPr>
          <p:cNvPr id="9" name="TextBox 8"/>
          <p:cNvSpPr txBox="1"/>
          <p:nvPr/>
        </p:nvSpPr>
        <p:spPr>
          <a:xfrm>
            <a:off x="98640" y="2645"/>
            <a:ext cx="9045360" cy="461665"/>
          </a:xfrm>
          <a:prstGeom prst="rect">
            <a:avLst/>
          </a:prstGeom>
          <a:noFill/>
        </p:spPr>
        <p:txBody>
          <a:bodyPr wrap="square" rtlCol="0">
            <a:spAutoFit/>
          </a:bodyPr>
          <a:lstStyle/>
          <a:p>
            <a:pPr algn="ctr"/>
            <a:r>
              <a:rPr lang="en-US" sz="2400" dirty="0">
                <a:latin typeface="Arial"/>
                <a:cs typeface="Arial"/>
              </a:rPr>
              <a:t>CAM5 Top-of-Atmosphere and Surface Radiative Kernels</a:t>
            </a: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6432" y="1124790"/>
            <a:ext cx="3657600" cy="4964132"/>
          </a:xfrm>
          <a:prstGeom prst="rect">
            <a:avLst/>
          </a:prstGeom>
        </p:spPr>
      </p:pic>
      <p:sp>
        <p:nvSpPr>
          <p:cNvPr id="11" name="TextBox 10"/>
          <p:cNvSpPr txBox="1"/>
          <p:nvPr/>
        </p:nvSpPr>
        <p:spPr>
          <a:xfrm>
            <a:off x="5626293" y="1085601"/>
            <a:ext cx="3343037" cy="338554"/>
          </a:xfrm>
          <a:prstGeom prst="rect">
            <a:avLst/>
          </a:prstGeom>
          <a:noFill/>
        </p:spPr>
        <p:txBody>
          <a:bodyPr wrap="square" rtlCol="0">
            <a:spAutoFit/>
          </a:bodyPr>
          <a:lstStyle/>
          <a:p>
            <a:pPr algn="ctr"/>
            <a:r>
              <a:rPr lang="en-US" sz="1600" b="1" dirty="0">
                <a:latin typeface="Arial"/>
                <a:cs typeface="Arial"/>
              </a:rPr>
              <a:t>TOA radiative kernels </a:t>
            </a:r>
            <a:endParaRPr lang="en-US" sz="1600" dirty="0">
              <a:latin typeface="Arial"/>
              <a:cs typeface="Arial"/>
            </a:endParaRPr>
          </a:p>
        </p:txBody>
      </p:sp>
      <p:sp>
        <p:nvSpPr>
          <p:cNvPr id="14" name="TextBox 13">
            <a:extLst>
              <a:ext uri="{FF2B5EF4-FFF2-40B4-BE49-F238E27FC236}">
                <a16:creationId xmlns:a16="http://schemas.microsoft.com/office/drawing/2014/main" id="{79634C9B-1482-0344-9025-DAB05095B591}"/>
              </a:ext>
            </a:extLst>
          </p:cNvPr>
          <p:cNvSpPr txBox="1"/>
          <p:nvPr/>
        </p:nvSpPr>
        <p:spPr>
          <a:xfrm>
            <a:off x="95864" y="3478951"/>
            <a:ext cx="5287978" cy="1492716"/>
          </a:xfrm>
          <a:prstGeom prst="rect">
            <a:avLst/>
          </a:prstGeom>
          <a:noFill/>
        </p:spPr>
        <p:txBody>
          <a:bodyPr wrap="square" rtlCol="0">
            <a:spAutoFit/>
          </a:bodyPr>
          <a:lstStyle/>
          <a:p>
            <a:r>
              <a:rPr lang="en-US" sz="1600" b="1" dirty="0">
                <a:latin typeface="Arial"/>
                <a:cs typeface="Arial"/>
              </a:rPr>
              <a:t>APPROACH </a:t>
            </a:r>
          </a:p>
          <a:p>
            <a:pPr>
              <a:spcBef>
                <a:spcPts val="600"/>
              </a:spcBef>
            </a:pPr>
            <a:r>
              <a:rPr lang="en-US" sz="1400" dirty="0">
                <a:latin typeface="Arial"/>
                <a:cs typeface="Arial"/>
              </a:rPr>
              <a:t>The kernels were generated using offline radiative transfer calculations with CAM5-PORT. The kernels, radiative forcing, and demo data were released on NCAR’s ESG, and software to implement the kernels are provided on </a:t>
            </a:r>
            <a:r>
              <a:rPr lang="en-US" sz="1400" dirty="0" err="1">
                <a:latin typeface="Arial"/>
                <a:cs typeface="Arial"/>
              </a:rPr>
              <a:t>Github</a:t>
            </a:r>
            <a:r>
              <a:rPr lang="en-US" sz="1400" dirty="0">
                <a:latin typeface="Arial"/>
                <a:cs typeface="Arial"/>
              </a:rPr>
              <a:t>. The data and also software to implement them are available for the community. </a:t>
            </a:r>
          </a:p>
        </p:txBody>
      </p:sp>
      <p:sp>
        <p:nvSpPr>
          <p:cNvPr id="15" name="TextBox 14">
            <a:extLst>
              <a:ext uri="{FF2B5EF4-FFF2-40B4-BE49-F238E27FC236}">
                <a16:creationId xmlns:a16="http://schemas.microsoft.com/office/drawing/2014/main" id="{F0126EEE-E153-B941-941D-602011D1AE7E}"/>
              </a:ext>
            </a:extLst>
          </p:cNvPr>
          <p:cNvSpPr txBox="1"/>
          <p:nvPr/>
        </p:nvSpPr>
        <p:spPr>
          <a:xfrm>
            <a:off x="95864" y="5027093"/>
            <a:ext cx="4031999" cy="1277273"/>
          </a:xfrm>
          <a:prstGeom prst="rect">
            <a:avLst/>
          </a:prstGeom>
          <a:noFill/>
        </p:spPr>
        <p:txBody>
          <a:bodyPr wrap="square" rtlCol="0">
            <a:spAutoFit/>
          </a:bodyPr>
          <a:lstStyle/>
          <a:p>
            <a:r>
              <a:rPr lang="en-US" sz="1600" b="1" dirty="0">
                <a:latin typeface="Arial"/>
                <a:cs typeface="Arial"/>
              </a:rPr>
              <a:t>IMPACT </a:t>
            </a:r>
          </a:p>
          <a:p>
            <a:pPr>
              <a:spcBef>
                <a:spcPts val="600"/>
              </a:spcBef>
            </a:pPr>
            <a:r>
              <a:rPr lang="en-US" sz="1400" dirty="0">
                <a:latin typeface="Arial"/>
                <a:cs typeface="Arial"/>
              </a:rPr>
              <a:t>The radiative kernels are already being used by the community, with the first publications citing the dataset coming out alongside its documentation. </a:t>
            </a:r>
          </a:p>
        </p:txBody>
      </p:sp>
      <p:sp>
        <p:nvSpPr>
          <p:cNvPr id="2" name="Rectangle 1">
            <a:extLst>
              <a:ext uri="{FF2B5EF4-FFF2-40B4-BE49-F238E27FC236}">
                <a16:creationId xmlns:a16="http://schemas.microsoft.com/office/drawing/2014/main" id="{3B207E42-B252-E24E-ABA6-99EDE4FFC1E5}"/>
              </a:ext>
            </a:extLst>
          </p:cNvPr>
          <p:cNvSpPr/>
          <p:nvPr/>
        </p:nvSpPr>
        <p:spPr>
          <a:xfrm>
            <a:off x="4676502" y="5732112"/>
            <a:ext cx="4407529" cy="1015663"/>
          </a:xfrm>
          <a:prstGeom prst="rect">
            <a:avLst/>
          </a:prstGeom>
        </p:spPr>
        <p:txBody>
          <a:bodyPr wrap="square">
            <a:spAutoFit/>
          </a:bodyPr>
          <a:lstStyle/>
          <a:p>
            <a:pPr algn="r"/>
            <a:r>
              <a:rPr lang="en-US" sz="1200" dirty="0">
                <a:latin typeface="Arial" panose="020B0604020202020204" pitchFamily="34" charset="0"/>
              </a:rPr>
              <a:t>Top-of-atmosphere kernels from CESM1(CAM5). Zonal, annual-mean temperature, longwave moisture, and shortwave moisture kernels for all-sky and clear-sky. In panels (e) and (g) all-sky kernels are shown in solid lines and clear-sky kernels in dashed lines. The sign convention is positive downward</a:t>
            </a:r>
            <a:endParaRPr lang="en-US" sz="1200" b="0" i="0" dirty="0">
              <a:effectLst/>
              <a:latin typeface="Arial" panose="020B0604020202020204" pitchFamily="34" charset="0"/>
            </a:endParaRPr>
          </a:p>
        </p:txBody>
      </p:sp>
    </p:spTree>
    <p:extLst>
      <p:ext uri="{BB962C8B-B14F-4D97-AF65-F5344CB8AC3E}">
        <p14:creationId xmlns:p14="http://schemas.microsoft.com/office/powerpoint/2010/main" val="393542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err="1" smtClean="0">
            <a:latin typeface="Source Sans Pro"/>
            <a:cs typeface="Source Sans Pro"/>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721</TotalTime>
  <Words>272</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NCAR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Angie</dc:creator>
  <cp:lastModifiedBy>Stephanie Shearer</cp:lastModifiedBy>
  <cp:revision>16</cp:revision>
  <dcterms:created xsi:type="dcterms:W3CDTF">2016-12-30T22:00:35Z</dcterms:created>
  <dcterms:modified xsi:type="dcterms:W3CDTF">2018-04-09T21:06:26Z</dcterms:modified>
</cp:coreProperties>
</file>