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92"/>
    <p:restoredTop sz="94674"/>
  </p:normalViewPr>
  <p:slideViewPr>
    <p:cSldViewPr snapToGrid="0" snapToObjects="1">
      <p:cViewPr varScale="1">
        <p:scale>
          <a:sx n="106" d="100"/>
          <a:sy n="106" d="100"/>
        </p:scale>
        <p:origin x="216"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78B9F-2476-F345-994A-0C9A40884C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6B55B0-1445-5C4F-810B-7409BF14E2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ACA67B2-08C2-B94A-A453-12232398CF21}"/>
              </a:ext>
            </a:extLst>
          </p:cNvPr>
          <p:cNvSpPr>
            <a:spLocks noGrp="1"/>
          </p:cNvSpPr>
          <p:nvPr>
            <p:ph type="dt" sz="half" idx="10"/>
          </p:nvPr>
        </p:nvSpPr>
        <p:spPr/>
        <p:txBody>
          <a:bodyPr/>
          <a:lstStyle/>
          <a:p>
            <a:fld id="{0438DBBE-3413-D946-A7B6-F600F34CBFC7}" type="datetimeFigureOut">
              <a:rPr lang="en-US" smtClean="0"/>
              <a:t>12/23/19</a:t>
            </a:fld>
            <a:endParaRPr lang="en-US"/>
          </a:p>
        </p:txBody>
      </p:sp>
      <p:sp>
        <p:nvSpPr>
          <p:cNvPr id="5" name="Footer Placeholder 4">
            <a:extLst>
              <a:ext uri="{FF2B5EF4-FFF2-40B4-BE49-F238E27FC236}">
                <a16:creationId xmlns:a16="http://schemas.microsoft.com/office/drawing/2014/main" id="{8E084BCB-C733-A146-BA97-176D91D338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CF7380-C045-EB49-9938-8064FF4B3C3A}"/>
              </a:ext>
            </a:extLst>
          </p:cNvPr>
          <p:cNvSpPr>
            <a:spLocks noGrp="1"/>
          </p:cNvSpPr>
          <p:nvPr>
            <p:ph type="sldNum" sz="quarter" idx="12"/>
          </p:nvPr>
        </p:nvSpPr>
        <p:spPr/>
        <p:txBody>
          <a:bodyPr/>
          <a:lstStyle/>
          <a:p>
            <a:fld id="{8BAD629B-AA58-8044-B352-388550C12F76}" type="slidenum">
              <a:rPr lang="en-US" smtClean="0"/>
              <a:t>‹#›</a:t>
            </a:fld>
            <a:endParaRPr lang="en-US"/>
          </a:p>
        </p:txBody>
      </p:sp>
    </p:spTree>
    <p:extLst>
      <p:ext uri="{BB962C8B-B14F-4D97-AF65-F5344CB8AC3E}">
        <p14:creationId xmlns:p14="http://schemas.microsoft.com/office/powerpoint/2010/main" val="454468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D584A-61DF-384A-9BFE-9B5AE463BF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F97BD9-D205-2948-87EE-B7D20CE5CB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FB8F0F-F8BD-4D45-9786-6B9BD5F177DB}"/>
              </a:ext>
            </a:extLst>
          </p:cNvPr>
          <p:cNvSpPr>
            <a:spLocks noGrp="1"/>
          </p:cNvSpPr>
          <p:nvPr>
            <p:ph type="dt" sz="half" idx="10"/>
          </p:nvPr>
        </p:nvSpPr>
        <p:spPr/>
        <p:txBody>
          <a:bodyPr/>
          <a:lstStyle/>
          <a:p>
            <a:fld id="{0438DBBE-3413-D946-A7B6-F600F34CBFC7}" type="datetimeFigureOut">
              <a:rPr lang="en-US" smtClean="0"/>
              <a:t>12/23/19</a:t>
            </a:fld>
            <a:endParaRPr lang="en-US"/>
          </a:p>
        </p:txBody>
      </p:sp>
      <p:sp>
        <p:nvSpPr>
          <p:cNvPr id="5" name="Footer Placeholder 4">
            <a:extLst>
              <a:ext uri="{FF2B5EF4-FFF2-40B4-BE49-F238E27FC236}">
                <a16:creationId xmlns:a16="http://schemas.microsoft.com/office/drawing/2014/main" id="{7D61D3A4-4346-8840-A898-48E28338F3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D4E7C6-9909-EE49-A558-AE54C95032BF}"/>
              </a:ext>
            </a:extLst>
          </p:cNvPr>
          <p:cNvSpPr>
            <a:spLocks noGrp="1"/>
          </p:cNvSpPr>
          <p:nvPr>
            <p:ph type="sldNum" sz="quarter" idx="12"/>
          </p:nvPr>
        </p:nvSpPr>
        <p:spPr/>
        <p:txBody>
          <a:bodyPr/>
          <a:lstStyle/>
          <a:p>
            <a:fld id="{8BAD629B-AA58-8044-B352-388550C12F76}" type="slidenum">
              <a:rPr lang="en-US" smtClean="0"/>
              <a:t>‹#›</a:t>
            </a:fld>
            <a:endParaRPr lang="en-US"/>
          </a:p>
        </p:txBody>
      </p:sp>
    </p:spTree>
    <p:extLst>
      <p:ext uri="{BB962C8B-B14F-4D97-AF65-F5344CB8AC3E}">
        <p14:creationId xmlns:p14="http://schemas.microsoft.com/office/powerpoint/2010/main" val="1289536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C519AF-CB46-3046-8B05-3965084BDB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BE14105-D14D-534F-A77D-AB40F069D5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07F9AA-BC1D-8448-AB73-186F6BCE1D03}"/>
              </a:ext>
            </a:extLst>
          </p:cNvPr>
          <p:cNvSpPr>
            <a:spLocks noGrp="1"/>
          </p:cNvSpPr>
          <p:nvPr>
            <p:ph type="dt" sz="half" idx="10"/>
          </p:nvPr>
        </p:nvSpPr>
        <p:spPr/>
        <p:txBody>
          <a:bodyPr/>
          <a:lstStyle/>
          <a:p>
            <a:fld id="{0438DBBE-3413-D946-A7B6-F600F34CBFC7}" type="datetimeFigureOut">
              <a:rPr lang="en-US" smtClean="0"/>
              <a:t>12/23/19</a:t>
            </a:fld>
            <a:endParaRPr lang="en-US"/>
          </a:p>
        </p:txBody>
      </p:sp>
      <p:sp>
        <p:nvSpPr>
          <p:cNvPr id="5" name="Footer Placeholder 4">
            <a:extLst>
              <a:ext uri="{FF2B5EF4-FFF2-40B4-BE49-F238E27FC236}">
                <a16:creationId xmlns:a16="http://schemas.microsoft.com/office/drawing/2014/main" id="{D7E3F90D-1866-4F40-ACBA-3D5FD8C280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1CD075-3D32-1548-B469-473DC15C295D}"/>
              </a:ext>
            </a:extLst>
          </p:cNvPr>
          <p:cNvSpPr>
            <a:spLocks noGrp="1"/>
          </p:cNvSpPr>
          <p:nvPr>
            <p:ph type="sldNum" sz="quarter" idx="12"/>
          </p:nvPr>
        </p:nvSpPr>
        <p:spPr/>
        <p:txBody>
          <a:bodyPr/>
          <a:lstStyle/>
          <a:p>
            <a:fld id="{8BAD629B-AA58-8044-B352-388550C12F76}" type="slidenum">
              <a:rPr lang="en-US" smtClean="0"/>
              <a:t>‹#›</a:t>
            </a:fld>
            <a:endParaRPr lang="en-US"/>
          </a:p>
        </p:txBody>
      </p:sp>
    </p:spTree>
    <p:extLst>
      <p:ext uri="{BB962C8B-B14F-4D97-AF65-F5344CB8AC3E}">
        <p14:creationId xmlns:p14="http://schemas.microsoft.com/office/powerpoint/2010/main" val="1186031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4BE5E-7A5C-D74E-AC45-7D20F53CE1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064AFE-5506-854C-B973-D7D31782E9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D3AA1A-4394-5143-9904-9EEFEBB9D729}"/>
              </a:ext>
            </a:extLst>
          </p:cNvPr>
          <p:cNvSpPr>
            <a:spLocks noGrp="1"/>
          </p:cNvSpPr>
          <p:nvPr>
            <p:ph type="dt" sz="half" idx="10"/>
          </p:nvPr>
        </p:nvSpPr>
        <p:spPr/>
        <p:txBody>
          <a:bodyPr/>
          <a:lstStyle/>
          <a:p>
            <a:fld id="{0438DBBE-3413-D946-A7B6-F600F34CBFC7}" type="datetimeFigureOut">
              <a:rPr lang="en-US" smtClean="0"/>
              <a:t>12/23/19</a:t>
            </a:fld>
            <a:endParaRPr lang="en-US"/>
          </a:p>
        </p:txBody>
      </p:sp>
      <p:sp>
        <p:nvSpPr>
          <p:cNvPr id="5" name="Footer Placeholder 4">
            <a:extLst>
              <a:ext uri="{FF2B5EF4-FFF2-40B4-BE49-F238E27FC236}">
                <a16:creationId xmlns:a16="http://schemas.microsoft.com/office/drawing/2014/main" id="{9297D788-60D6-1545-95A4-1981B4DD82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A73F98-C7D5-9544-8912-078D498ECBD1}"/>
              </a:ext>
            </a:extLst>
          </p:cNvPr>
          <p:cNvSpPr>
            <a:spLocks noGrp="1"/>
          </p:cNvSpPr>
          <p:nvPr>
            <p:ph type="sldNum" sz="quarter" idx="12"/>
          </p:nvPr>
        </p:nvSpPr>
        <p:spPr/>
        <p:txBody>
          <a:bodyPr/>
          <a:lstStyle/>
          <a:p>
            <a:fld id="{8BAD629B-AA58-8044-B352-388550C12F76}" type="slidenum">
              <a:rPr lang="en-US" smtClean="0"/>
              <a:t>‹#›</a:t>
            </a:fld>
            <a:endParaRPr lang="en-US"/>
          </a:p>
        </p:txBody>
      </p:sp>
    </p:spTree>
    <p:extLst>
      <p:ext uri="{BB962C8B-B14F-4D97-AF65-F5344CB8AC3E}">
        <p14:creationId xmlns:p14="http://schemas.microsoft.com/office/powerpoint/2010/main" val="3459815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158C-8CFF-4140-BA64-F13AB399A3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E5380D-C819-7C42-875F-B281D8B3B8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6B291D-ACC2-4444-A688-C29733CFC8F0}"/>
              </a:ext>
            </a:extLst>
          </p:cNvPr>
          <p:cNvSpPr>
            <a:spLocks noGrp="1"/>
          </p:cNvSpPr>
          <p:nvPr>
            <p:ph type="dt" sz="half" idx="10"/>
          </p:nvPr>
        </p:nvSpPr>
        <p:spPr/>
        <p:txBody>
          <a:bodyPr/>
          <a:lstStyle/>
          <a:p>
            <a:fld id="{0438DBBE-3413-D946-A7B6-F600F34CBFC7}" type="datetimeFigureOut">
              <a:rPr lang="en-US" smtClean="0"/>
              <a:t>12/23/19</a:t>
            </a:fld>
            <a:endParaRPr lang="en-US"/>
          </a:p>
        </p:txBody>
      </p:sp>
      <p:sp>
        <p:nvSpPr>
          <p:cNvPr id="5" name="Footer Placeholder 4">
            <a:extLst>
              <a:ext uri="{FF2B5EF4-FFF2-40B4-BE49-F238E27FC236}">
                <a16:creationId xmlns:a16="http://schemas.microsoft.com/office/drawing/2014/main" id="{4A290B70-01C2-0A4E-9981-D27D644BDB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BDB0D5-91F7-AD46-AE08-2CB9CB7749CF}"/>
              </a:ext>
            </a:extLst>
          </p:cNvPr>
          <p:cNvSpPr>
            <a:spLocks noGrp="1"/>
          </p:cNvSpPr>
          <p:nvPr>
            <p:ph type="sldNum" sz="quarter" idx="12"/>
          </p:nvPr>
        </p:nvSpPr>
        <p:spPr/>
        <p:txBody>
          <a:bodyPr/>
          <a:lstStyle/>
          <a:p>
            <a:fld id="{8BAD629B-AA58-8044-B352-388550C12F76}" type="slidenum">
              <a:rPr lang="en-US" smtClean="0"/>
              <a:t>‹#›</a:t>
            </a:fld>
            <a:endParaRPr lang="en-US"/>
          </a:p>
        </p:txBody>
      </p:sp>
    </p:spTree>
    <p:extLst>
      <p:ext uri="{BB962C8B-B14F-4D97-AF65-F5344CB8AC3E}">
        <p14:creationId xmlns:p14="http://schemas.microsoft.com/office/powerpoint/2010/main" val="1446870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942D1-F80D-914F-8FBE-A1D7853C50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BDBD9-D952-4142-A60B-891C4826C5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A485E2-E6F9-F14C-BECF-9E12A9BDE1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362E46-86E7-7141-B16A-D5466CFAA2D1}"/>
              </a:ext>
            </a:extLst>
          </p:cNvPr>
          <p:cNvSpPr>
            <a:spLocks noGrp="1"/>
          </p:cNvSpPr>
          <p:nvPr>
            <p:ph type="dt" sz="half" idx="10"/>
          </p:nvPr>
        </p:nvSpPr>
        <p:spPr/>
        <p:txBody>
          <a:bodyPr/>
          <a:lstStyle/>
          <a:p>
            <a:fld id="{0438DBBE-3413-D946-A7B6-F600F34CBFC7}" type="datetimeFigureOut">
              <a:rPr lang="en-US" smtClean="0"/>
              <a:t>12/23/19</a:t>
            </a:fld>
            <a:endParaRPr lang="en-US"/>
          </a:p>
        </p:txBody>
      </p:sp>
      <p:sp>
        <p:nvSpPr>
          <p:cNvPr id="6" name="Footer Placeholder 5">
            <a:extLst>
              <a:ext uri="{FF2B5EF4-FFF2-40B4-BE49-F238E27FC236}">
                <a16:creationId xmlns:a16="http://schemas.microsoft.com/office/drawing/2014/main" id="{C12CB84B-008A-A849-9297-8CBCCB665E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8449AD-9E7B-034B-AA13-7998BF6A91CB}"/>
              </a:ext>
            </a:extLst>
          </p:cNvPr>
          <p:cNvSpPr>
            <a:spLocks noGrp="1"/>
          </p:cNvSpPr>
          <p:nvPr>
            <p:ph type="sldNum" sz="quarter" idx="12"/>
          </p:nvPr>
        </p:nvSpPr>
        <p:spPr/>
        <p:txBody>
          <a:bodyPr/>
          <a:lstStyle/>
          <a:p>
            <a:fld id="{8BAD629B-AA58-8044-B352-388550C12F76}" type="slidenum">
              <a:rPr lang="en-US" smtClean="0"/>
              <a:t>‹#›</a:t>
            </a:fld>
            <a:endParaRPr lang="en-US"/>
          </a:p>
        </p:txBody>
      </p:sp>
    </p:spTree>
    <p:extLst>
      <p:ext uri="{BB962C8B-B14F-4D97-AF65-F5344CB8AC3E}">
        <p14:creationId xmlns:p14="http://schemas.microsoft.com/office/powerpoint/2010/main" val="909720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868FB-5102-6147-977F-DF48C7A47EF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AB057CC-DF7F-B349-8698-669E171109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EBDFB6-F766-F341-A1E9-314C418990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72B365-7B38-2D4F-88A6-DC9A7A9867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9A249A-5E67-004A-BFE5-56C9D17BD6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E138DD-E778-B842-9701-E463BCB7C8EA}"/>
              </a:ext>
            </a:extLst>
          </p:cNvPr>
          <p:cNvSpPr>
            <a:spLocks noGrp="1"/>
          </p:cNvSpPr>
          <p:nvPr>
            <p:ph type="dt" sz="half" idx="10"/>
          </p:nvPr>
        </p:nvSpPr>
        <p:spPr/>
        <p:txBody>
          <a:bodyPr/>
          <a:lstStyle/>
          <a:p>
            <a:fld id="{0438DBBE-3413-D946-A7B6-F600F34CBFC7}" type="datetimeFigureOut">
              <a:rPr lang="en-US" smtClean="0"/>
              <a:t>12/23/19</a:t>
            </a:fld>
            <a:endParaRPr lang="en-US"/>
          </a:p>
        </p:txBody>
      </p:sp>
      <p:sp>
        <p:nvSpPr>
          <p:cNvPr id="8" name="Footer Placeholder 7">
            <a:extLst>
              <a:ext uri="{FF2B5EF4-FFF2-40B4-BE49-F238E27FC236}">
                <a16:creationId xmlns:a16="http://schemas.microsoft.com/office/drawing/2014/main" id="{E51C437D-E650-E24F-A0BA-36EE37AE1C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9A0477-849C-0A44-82FE-93AD1DCB0E72}"/>
              </a:ext>
            </a:extLst>
          </p:cNvPr>
          <p:cNvSpPr>
            <a:spLocks noGrp="1"/>
          </p:cNvSpPr>
          <p:nvPr>
            <p:ph type="sldNum" sz="quarter" idx="12"/>
          </p:nvPr>
        </p:nvSpPr>
        <p:spPr/>
        <p:txBody>
          <a:bodyPr/>
          <a:lstStyle/>
          <a:p>
            <a:fld id="{8BAD629B-AA58-8044-B352-388550C12F76}" type="slidenum">
              <a:rPr lang="en-US" smtClean="0"/>
              <a:t>‹#›</a:t>
            </a:fld>
            <a:endParaRPr lang="en-US"/>
          </a:p>
        </p:txBody>
      </p:sp>
    </p:spTree>
    <p:extLst>
      <p:ext uri="{BB962C8B-B14F-4D97-AF65-F5344CB8AC3E}">
        <p14:creationId xmlns:p14="http://schemas.microsoft.com/office/powerpoint/2010/main" val="230816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A86BB-77A1-ED4D-A033-E749D56E321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205E44-01E9-F145-A2A8-A536505A805A}"/>
              </a:ext>
            </a:extLst>
          </p:cNvPr>
          <p:cNvSpPr>
            <a:spLocks noGrp="1"/>
          </p:cNvSpPr>
          <p:nvPr>
            <p:ph type="dt" sz="half" idx="10"/>
          </p:nvPr>
        </p:nvSpPr>
        <p:spPr/>
        <p:txBody>
          <a:bodyPr/>
          <a:lstStyle/>
          <a:p>
            <a:fld id="{0438DBBE-3413-D946-A7B6-F600F34CBFC7}" type="datetimeFigureOut">
              <a:rPr lang="en-US" smtClean="0"/>
              <a:t>12/23/19</a:t>
            </a:fld>
            <a:endParaRPr lang="en-US"/>
          </a:p>
        </p:txBody>
      </p:sp>
      <p:sp>
        <p:nvSpPr>
          <p:cNvPr id="4" name="Footer Placeholder 3">
            <a:extLst>
              <a:ext uri="{FF2B5EF4-FFF2-40B4-BE49-F238E27FC236}">
                <a16:creationId xmlns:a16="http://schemas.microsoft.com/office/drawing/2014/main" id="{A27494A2-0546-D440-B4E2-7C99C45F5BD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069214-8AFC-BD4F-901C-DA3E495B016E}"/>
              </a:ext>
            </a:extLst>
          </p:cNvPr>
          <p:cNvSpPr>
            <a:spLocks noGrp="1"/>
          </p:cNvSpPr>
          <p:nvPr>
            <p:ph type="sldNum" sz="quarter" idx="12"/>
          </p:nvPr>
        </p:nvSpPr>
        <p:spPr/>
        <p:txBody>
          <a:bodyPr/>
          <a:lstStyle/>
          <a:p>
            <a:fld id="{8BAD629B-AA58-8044-B352-388550C12F76}" type="slidenum">
              <a:rPr lang="en-US" smtClean="0"/>
              <a:t>‹#›</a:t>
            </a:fld>
            <a:endParaRPr lang="en-US"/>
          </a:p>
        </p:txBody>
      </p:sp>
    </p:spTree>
    <p:extLst>
      <p:ext uri="{BB962C8B-B14F-4D97-AF65-F5344CB8AC3E}">
        <p14:creationId xmlns:p14="http://schemas.microsoft.com/office/powerpoint/2010/main" val="386349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4DFD69-0159-E84D-BFDC-F39A0F095375}"/>
              </a:ext>
            </a:extLst>
          </p:cNvPr>
          <p:cNvSpPr>
            <a:spLocks noGrp="1"/>
          </p:cNvSpPr>
          <p:nvPr>
            <p:ph type="dt" sz="half" idx="10"/>
          </p:nvPr>
        </p:nvSpPr>
        <p:spPr/>
        <p:txBody>
          <a:bodyPr/>
          <a:lstStyle/>
          <a:p>
            <a:fld id="{0438DBBE-3413-D946-A7B6-F600F34CBFC7}" type="datetimeFigureOut">
              <a:rPr lang="en-US" smtClean="0"/>
              <a:t>12/23/19</a:t>
            </a:fld>
            <a:endParaRPr lang="en-US"/>
          </a:p>
        </p:txBody>
      </p:sp>
      <p:sp>
        <p:nvSpPr>
          <p:cNvPr id="3" name="Footer Placeholder 2">
            <a:extLst>
              <a:ext uri="{FF2B5EF4-FFF2-40B4-BE49-F238E27FC236}">
                <a16:creationId xmlns:a16="http://schemas.microsoft.com/office/drawing/2014/main" id="{84D80D6F-4E26-4943-ACD7-827FFC96269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6DEDD8-852A-6B4B-8BF9-B164194A0E94}"/>
              </a:ext>
            </a:extLst>
          </p:cNvPr>
          <p:cNvSpPr>
            <a:spLocks noGrp="1"/>
          </p:cNvSpPr>
          <p:nvPr>
            <p:ph type="sldNum" sz="quarter" idx="12"/>
          </p:nvPr>
        </p:nvSpPr>
        <p:spPr/>
        <p:txBody>
          <a:bodyPr/>
          <a:lstStyle/>
          <a:p>
            <a:fld id="{8BAD629B-AA58-8044-B352-388550C12F76}" type="slidenum">
              <a:rPr lang="en-US" smtClean="0"/>
              <a:t>‹#›</a:t>
            </a:fld>
            <a:endParaRPr lang="en-US"/>
          </a:p>
        </p:txBody>
      </p:sp>
    </p:spTree>
    <p:extLst>
      <p:ext uri="{BB962C8B-B14F-4D97-AF65-F5344CB8AC3E}">
        <p14:creationId xmlns:p14="http://schemas.microsoft.com/office/powerpoint/2010/main" val="2040352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0C400-AC90-5C4A-8763-163EBF355F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805A38-7E66-B84A-A128-035EE29927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5F2BB4-575D-E445-B950-AE6ED309E6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E50205-B5D2-AE42-9D47-5E24318609E1}"/>
              </a:ext>
            </a:extLst>
          </p:cNvPr>
          <p:cNvSpPr>
            <a:spLocks noGrp="1"/>
          </p:cNvSpPr>
          <p:nvPr>
            <p:ph type="dt" sz="half" idx="10"/>
          </p:nvPr>
        </p:nvSpPr>
        <p:spPr/>
        <p:txBody>
          <a:bodyPr/>
          <a:lstStyle/>
          <a:p>
            <a:fld id="{0438DBBE-3413-D946-A7B6-F600F34CBFC7}" type="datetimeFigureOut">
              <a:rPr lang="en-US" smtClean="0"/>
              <a:t>12/23/19</a:t>
            </a:fld>
            <a:endParaRPr lang="en-US"/>
          </a:p>
        </p:txBody>
      </p:sp>
      <p:sp>
        <p:nvSpPr>
          <p:cNvPr id="6" name="Footer Placeholder 5">
            <a:extLst>
              <a:ext uri="{FF2B5EF4-FFF2-40B4-BE49-F238E27FC236}">
                <a16:creationId xmlns:a16="http://schemas.microsoft.com/office/drawing/2014/main" id="{28DB252D-24F5-2E43-B12A-687F8DE88C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09EB8D-2F4E-1340-83A6-04A4719DCCF5}"/>
              </a:ext>
            </a:extLst>
          </p:cNvPr>
          <p:cNvSpPr>
            <a:spLocks noGrp="1"/>
          </p:cNvSpPr>
          <p:nvPr>
            <p:ph type="sldNum" sz="quarter" idx="12"/>
          </p:nvPr>
        </p:nvSpPr>
        <p:spPr/>
        <p:txBody>
          <a:bodyPr/>
          <a:lstStyle/>
          <a:p>
            <a:fld id="{8BAD629B-AA58-8044-B352-388550C12F76}" type="slidenum">
              <a:rPr lang="en-US" smtClean="0"/>
              <a:t>‹#›</a:t>
            </a:fld>
            <a:endParaRPr lang="en-US"/>
          </a:p>
        </p:txBody>
      </p:sp>
    </p:spTree>
    <p:extLst>
      <p:ext uri="{BB962C8B-B14F-4D97-AF65-F5344CB8AC3E}">
        <p14:creationId xmlns:p14="http://schemas.microsoft.com/office/powerpoint/2010/main" val="768689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13265-3AF4-E544-B3B0-273FB2357F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4E1A2A-FF8C-C74A-9627-093612B628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CCED06-A9BE-6B48-A723-ECC1845C90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BF6F24-4DA8-A541-9434-C4FC56656C01}"/>
              </a:ext>
            </a:extLst>
          </p:cNvPr>
          <p:cNvSpPr>
            <a:spLocks noGrp="1"/>
          </p:cNvSpPr>
          <p:nvPr>
            <p:ph type="dt" sz="half" idx="10"/>
          </p:nvPr>
        </p:nvSpPr>
        <p:spPr/>
        <p:txBody>
          <a:bodyPr/>
          <a:lstStyle/>
          <a:p>
            <a:fld id="{0438DBBE-3413-D946-A7B6-F600F34CBFC7}" type="datetimeFigureOut">
              <a:rPr lang="en-US" smtClean="0"/>
              <a:t>12/23/19</a:t>
            </a:fld>
            <a:endParaRPr lang="en-US"/>
          </a:p>
        </p:txBody>
      </p:sp>
      <p:sp>
        <p:nvSpPr>
          <p:cNvPr id="6" name="Footer Placeholder 5">
            <a:extLst>
              <a:ext uri="{FF2B5EF4-FFF2-40B4-BE49-F238E27FC236}">
                <a16:creationId xmlns:a16="http://schemas.microsoft.com/office/drawing/2014/main" id="{1F353997-C99F-1949-9E59-484B3F9D90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C9AE6F-EB3D-4045-8044-37C5F2CE0344}"/>
              </a:ext>
            </a:extLst>
          </p:cNvPr>
          <p:cNvSpPr>
            <a:spLocks noGrp="1"/>
          </p:cNvSpPr>
          <p:nvPr>
            <p:ph type="sldNum" sz="quarter" idx="12"/>
          </p:nvPr>
        </p:nvSpPr>
        <p:spPr/>
        <p:txBody>
          <a:bodyPr/>
          <a:lstStyle/>
          <a:p>
            <a:fld id="{8BAD629B-AA58-8044-B352-388550C12F76}" type="slidenum">
              <a:rPr lang="en-US" smtClean="0"/>
              <a:t>‹#›</a:t>
            </a:fld>
            <a:endParaRPr lang="en-US"/>
          </a:p>
        </p:txBody>
      </p:sp>
    </p:spTree>
    <p:extLst>
      <p:ext uri="{BB962C8B-B14F-4D97-AF65-F5344CB8AC3E}">
        <p14:creationId xmlns:p14="http://schemas.microsoft.com/office/powerpoint/2010/main" val="804432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310638-B634-C940-93CB-A8969F1BEF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40269C4-0B47-4748-97E8-D732F994EE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BBDFE3-FC82-0A4E-A800-3DBDA0289C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38DBBE-3413-D946-A7B6-F600F34CBFC7}" type="datetimeFigureOut">
              <a:rPr lang="en-US" smtClean="0"/>
              <a:t>12/23/19</a:t>
            </a:fld>
            <a:endParaRPr lang="en-US"/>
          </a:p>
        </p:txBody>
      </p:sp>
      <p:sp>
        <p:nvSpPr>
          <p:cNvPr id="5" name="Footer Placeholder 4">
            <a:extLst>
              <a:ext uri="{FF2B5EF4-FFF2-40B4-BE49-F238E27FC236}">
                <a16:creationId xmlns:a16="http://schemas.microsoft.com/office/drawing/2014/main" id="{8382B98D-B02B-B74A-B01E-57CC98DEAD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C1EB55-9C17-2F47-9208-56DAA93C19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AD629B-AA58-8044-B352-388550C12F76}" type="slidenum">
              <a:rPr lang="en-US" smtClean="0"/>
              <a:t>‹#›</a:t>
            </a:fld>
            <a:endParaRPr lang="en-US"/>
          </a:p>
        </p:txBody>
      </p:sp>
    </p:spTree>
    <p:extLst>
      <p:ext uri="{BB962C8B-B14F-4D97-AF65-F5344CB8AC3E}">
        <p14:creationId xmlns:p14="http://schemas.microsoft.com/office/powerpoint/2010/main" val="1701303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1416813-B9A8-934C-B771-4DD64642D6DE}"/>
              </a:ext>
            </a:extLst>
          </p:cNvPr>
          <p:cNvSpPr txBox="1"/>
          <p:nvPr/>
        </p:nvSpPr>
        <p:spPr>
          <a:xfrm>
            <a:off x="1" y="58467"/>
            <a:ext cx="12192000"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The Southern Annular Mode and Southern Ocean Surface Westerly Winds in E3SM </a:t>
            </a:r>
          </a:p>
        </p:txBody>
      </p:sp>
      <p:sp>
        <p:nvSpPr>
          <p:cNvPr id="6" name="TextBox 5">
            <a:extLst>
              <a:ext uri="{FF2B5EF4-FFF2-40B4-BE49-F238E27FC236}">
                <a16:creationId xmlns:a16="http://schemas.microsoft.com/office/drawing/2014/main" id="{D1107255-DEF2-2B43-820B-DECDC262D5F2}"/>
              </a:ext>
            </a:extLst>
          </p:cNvPr>
          <p:cNvSpPr txBox="1"/>
          <p:nvPr/>
        </p:nvSpPr>
        <p:spPr>
          <a:xfrm>
            <a:off x="6095999" y="585828"/>
            <a:ext cx="3398713" cy="338554"/>
          </a:xfrm>
          <a:prstGeom prst="rect">
            <a:avLst/>
          </a:prstGeom>
          <a:noFill/>
        </p:spPr>
        <p:txBody>
          <a:bodyPr wrap="square" rtlCol="0">
            <a:spAutoFit/>
          </a:bodyPr>
          <a:lstStyle/>
          <a:p>
            <a:r>
              <a:rPr lang="en-US" sz="1600" dirty="0">
                <a:solidFill>
                  <a:srgbClr val="0070C0"/>
                </a:solidFill>
                <a:latin typeface="Arial" panose="020B0604020202020204" pitchFamily="34" charset="0"/>
                <a:cs typeface="Arial" panose="020B0604020202020204" pitchFamily="34" charset="0"/>
              </a:rPr>
              <a:t>Scientific Achievement and results</a:t>
            </a:r>
          </a:p>
        </p:txBody>
      </p:sp>
      <p:sp>
        <p:nvSpPr>
          <p:cNvPr id="7" name="TextBox 6">
            <a:extLst>
              <a:ext uri="{FF2B5EF4-FFF2-40B4-BE49-F238E27FC236}">
                <a16:creationId xmlns:a16="http://schemas.microsoft.com/office/drawing/2014/main" id="{A2230AD4-0247-184A-BDD5-E2CD69CE2F4A}"/>
              </a:ext>
            </a:extLst>
          </p:cNvPr>
          <p:cNvSpPr txBox="1"/>
          <p:nvPr/>
        </p:nvSpPr>
        <p:spPr>
          <a:xfrm>
            <a:off x="145473" y="6192051"/>
            <a:ext cx="8370376" cy="523220"/>
          </a:xfrm>
          <a:prstGeom prst="rect">
            <a:avLst/>
          </a:prstGeom>
          <a:noFill/>
          <a:ln>
            <a:solidFill>
              <a:schemeClr val="accent1"/>
            </a:solidFill>
          </a:ln>
        </p:spPr>
        <p:txBody>
          <a:bodyPr wrap="square" rtlCol="0">
            <a:spAutoFit/>
          </a:bodyPr>
          <a:lstStyle/>
          <a:p>
            <a:r>
              <a:rPr lang="en-US" sz="1400" dirty="0">
                <a:solidFill>
                  <a:srgbClr val="0070C0"/>
                </a:solidFill>
                <a:latin typeface="Arial" panose="020B0604020202020204" pitchFamily="34" charset="0"/>
                <a:cs typeface="Arial" panose="020B0604020202020204" pitchFamily="34" charset="0"/>
              </a:rPr>
              <a:t>Lee, D. Y., Petersen, M. R., &amp; Lin, W. (2019). The Southern Annular Mode and Southern Ocean surface westerly winds in E3SM. </a:t>
            </a:r>
            <a:r>
              <a:rPr lang="en-US" sz="1400" i="1" dirty="0">
                <a:solidFill>
                  <a:srgbClr val="0070C0"/>
                </a:solidFill>
                <a:latin typeface="Arial" panose="020B0604020202020204" pitchFamily="34" charset="0"/>
                <a:cs typeface="Arial" panose="020B0604020202020204" pitchFamily="34" charset="0"/>
              </a:rPr>
              <a:t>Earth and Space Science</a:t>
            </a:r>
            <a:r>
              <a:rPr lang="en-US" sz="1400" dirty="0">
                <a:solidFill>
                  <a:srgbClr val="0070C0"/>
                </a:solidFill>
                <a:latin typeface="Arial" panose="020B0604020202020204" pitchFamily="34" charset="0"/>
                <a:cs typeface="Arial" panose="020B0604020202020204" pitchFamily="34" charset="0"/>
              </a:rPr>
              <a:t>, 6:1-20. https://</a:t>
            </a:r>
            <a:r>
              <a:rPr lang="en-US" sz="1400" dirty="0" err="1">
                <a:solidFill>
                  <a:srgbClr val="0070C0"/>
                </a:solidFill>
                <a:latin typeface="Arial" panose="020B0604020202020204" pitchFamily="34" charset="0"/>
                <a:cs typeface="Arial" panose="020B0604020202020204" pitchFamily="34" charset="0"/>
              </a:rPr>
              <a:t>doi.org</a:t>
            </a:r>
            <a:r>
              <a:rPr lang="en-US" sz="1400" dirty="0">
                <a:solidFill>
                  <a:srgbClr val="0070C0"/>
                </a:solidFill>
                <a:latin typeface="Arial" panose="020B0604020202020204" pitchFamily="34" charset="0"/>
                <a:cs typeface="Arial" panose="020B0604020202020204" pitchFamily="34" charset="0"/>
              </a:rPr>
              <a:t>/10.1029/2019EA000663 </a:t>
            </a:r>
          </a:p>
        </p:txBody>
      </p:sp>
      <p:pic>
        <p:nvPicPr>
          <p:cNvPr id="3" name="Picture 2">
            <a:extLst>
              <a:ext uri="{FF2B5EF4-FFF2-40B4-BE49-F238E27FC236}">
                <a16:creationId xmlns:a16="http://schemas.microsoft.com/office/drawing/2014/main" id="{7D4762D3-2819-8543-980D-E3FA57AA60E4}"/>
              </a:ext>
            </a:extLst>
          </p:cNvPr>
          <p:cNvPicPr>
            <a:picLocks noChangeAspect="1"/>
          </p:cNvPicPr>
          <p:nvPr/>
        </p:nvPicPr>
        <p:blipFill>
          <a:blip r:embed="rId2"/>
          <a:stretch>
            <a:fillRect/>
          </a:stretch>
        </p:blipFill>
        <p:spPr>
          <a:xfrm>
            <a:off x="56586" y="1003530"/>
            <a:ext cx="3398713" cy="2362691"/>
          </a:xfrm>
          <a:prstGeom prst="rect">
            <a:avLst/>
          </a:prstGeom>
        </p:spPr>
      </p:pic>
      <p:pic>
        <p:nvPicPr>
          <p:cNvPr id="9" name="Picture 8">
            <a:extLst>
              <a:ext uri="{FF2B5EF4-FFF2-40B4-BE49-F238E27FC236}">
                <a16:creationId xmlns:a16="http://schemas.microsoft.com/office/drawing/2014/main" id="{C78B096E-F3B0-094B-B8E1-83B1195768C0}"/>
              </a:ext>
            </a:extLst>
          </p:cNvPr>
          <p:cNvPicPr>
            <a:picLocks noChangeAspect="1"/>
          </p:cNvPicPr>
          <p:nvPr/>
        </p:nvPicPr>
        <p:blipFill>
          <a:blip r:embed="rId3"/>
          <a:stretch>
            <a:fillRect/>
          </a:stretch>
        </p:blipFill>
        <p:spPr>
          <a:xfrm>
            <a:off x="195957" y="3593744"/>
            <a:ext cx="3259342" cy="2354747"/>
          </a:xfrm>
          <a:prstGeom prst="rect">
            <a:avLst/>
          </a:prstGeom>
        </p:spPr>
      </p:pic>
      <p:sp>
        <p:nvSpPr>
          <p:cNvPr id="10" name="Rectangle 9">
            <a:extLst>
              <a:ext uri="{FF2B5EF4-FFF2-40B4-BE49-F238E27FC236}">
                <a16:creationId xmlns:a16="http://schemas.microsoft.com/office/drawing/2014/main" id="{3AA92351-714D-2549-8C53-00536F858622}"/>
              </a:ext>
            </a:extLst>
          </p:cNvPr>
          <p:cNvSpPr/>
          <p:nvPr/>
        </p:nvSpPr>
        <p:spPr>
          <a:xfrm>
            <a:off x="3479576" y="1047058"/>
            <a:ext cx="2273862" cy="2492990"/>
          </a:xfrm>
          <a:prstGeom prst="rect">
            <a:avLst/>
          </a:prstGeom>
        </p:spPr>
        <p:txBody>
          <a:bodyPr wrap="square">
            <a:spAutoFit/>
          </a:bodyPr>
          <a:lstStyle/>
          <a:p>
            <a:pPr algn="just"/>
            <a:r>
              <a:rPr lang="en-US" sz="1200" b="1" dirty="0">
                <a:latin typeface="Times New Roman" panose="02020603050405020304" pitchFamily="18" charset="0"/>
                <a:cs typeface="Times New Roman" panose="02020603050405020304" pitchFamily="18" charset="0"/>
              </a:rPr>
              <a:t>Figure 1. </a:t>
            </a:r>
          </a:p>
          <a:p>
            <a:pPr marL="171450" indent="-171450" algn="just">
              <a:buFontTx/>
              <a:buChar char="-"/>
            </a:pPr>
            <a:r>
              <a:rPr lang="en-US" sz="1200" dirty="0">
                <a:effectLst/>
                <a:latin typeface="Times New Roman" panose="02020603050405020304" pitchFamily="18" charset="0"/>
                <a:cs typeface="Times New Roman" panose="02020603050405020304" pitchFamily="18" charset="0"/>
              </a:rPr>
              <a:t>Annual mean SAM index (gray bar) and the 5-yr running average (lines) defined as the corresponding time series of the 1st EOF mode.</a:t>
            </a:r>
          </a:p>
          <a:p>
            <a:pPr marL="171450" indent="-171450" algn="just">
              <a:buFontTx/>
              <a:buChar char="-"/>
            </a:pPr>
            <a:r>
              <a:rPr lang="en-US" sz="1200" dirty="0">
                <a:effectLst/>
                <a:latin typeface="Times New Roman" panose="02020603050405020304" pitchFamily="18" charset="0"/>
                <a:cs typeface="Times New Roman" panose="02020603050405020304" pitchFamily="18" charset="0"/>
              </a:rPr>
              <a:t>Trends (circles) in the annual mean SAM index are shown at the right panel. </a:t>
            </a:r>
          </a:p>
          <a:p>
            <a:pPr marL="171450" indent="-171450" algn="just">
              <a:buFontTx/>
              <a:buChar char="-"/>
            </a:pPr>
            <a:r>
              <a:rPr lang="en-US" sz="1200" dirty="0">
                <a:effectLst/>
                <a:latin typeface="Times New Roman" panose="02020603050405020304" pitchFamily="18" charset="0"/>
                <a:cs typeface="Times New Roman" panose="02020603050405020304" pitchFamily="18" charset="0"/>
              </a:rPr>
              <a:t>Shaded areas and error bars are the 95% confidence intervals about the E3SM-HIST and E3SM-AMIP ensemble means. </a:t>
            </a:r>
          </a:p>
        </p:txBody>
      </p:sp>
      <p:sp>
        <p:nvSpPr>
          <p:cNvPr id="11" name="Rectangle 10">
            <a:extLst>
              <a:ext uri="{FF2B5EF4-FFF2-40B4-BE49-F238E27FC236}">
                <a16:creationId xmlns:a16="http://schemas.microsoft.com/office/drawing/2014/main" id="{231A2284-1A35-9643-823F-CC1C2B19573C}"/>
              </a:ext>
            </a:extLst>
          </p:cNvPr>
          <p:cNvSpPr/>
          <p:nvPr/>
        </p:nvSpPr>
        <p:spPr>
          <a:xfrm>
            <a:off x="3479575" y="3647319"/>
            <a:ext cx="2273863" cy="2123658"/>
          </a:xfrm>
          <a:prstGeom prst="rect">
            <a:avLst/>
          </a:prstGeom>
        </p:spPr>
        <p:txBody>
          <a:bodyPr wrap="square">
            <a:spAutoFit/>
          </a:bodyPr>
          <a:lstStyle/>
          <a:p>
            <a:pPr algn="just"/>
            <a:r>
              <a:rPr lang="en-US" sz="1200" b="1" dirty="0">
                <a:latin typeface="Times New Roman" panose="02020603050405020304" pitchFamily="18" charset="0"/>
                <a:cs typeface="Times New Roman" panose="02020603050405020304" pitchFamily="18" charset="0"/>
              </a:rPr>
              <a:t>Figure 2. </a:t>
            </a:r>
          </a:p>
          <a:p>
            <a:pPr marL="171450" indent="-171450" algn="just">
              <a:buFontTx/>
              <a:buChar char="-"/>
            </a:pPr>
            <a:r>
              <a:rPr lang="en-US" sz="1200" dirty="0">
                <a:latin typeface="Times New Roman" panose="02020603050405020304" pitchFamily="18" charset="0"/>
                <a:cs typeface="Times New Roman" panose="02020603050405020304" pitchFamily="18" charset="0"/>
              </a:rPr>
              <a:t>Climatological (a) position and (c) strength by longitude of the annual mean surface TAUX over the Southern Ocean and (b, d) their zonal mean. </a:t>
            </a:r>
          </a:p>
          <a:p>
            <a:pPr marL="171450" indent="-171450" algn="just">
              <a:buFontTx/>
              <a:buChar char="-"/>
            </a:pPr>
            <a:r>
              <a:rPr lang="en-US" sz="1200" dirty="0">
                <a:latin typeface="Times New Roman" panose="02020603050405020304" pitchFamily="18" charset="0"/>
                <a:cs typeface="Times New Roman" panose="02020603050405020304" pitchFamily="18" charset="0"/>
              </a:rPr>
              <a:t>The shaded areas and error bars represent the 95% confidence intervals about the E3SM-HIST (red) and E3SM-AMIP (blue) ensemble means. </a:t>
            </a:r>
          </a:p>
        </p:txBody>
      </p:sp>
      <p:sp>
        <p:nvSpPr>
          <p:cNvPr id="12" name="TextBox 11">
            <a:extLst>
              <a:ext uri="{FF2B5EF4-FFF2-40B4-BE49-F238E27FC236}">
                <a16:creationId xmlns:a16="http://schemas.microsoft.com/office/drawing/2014/main" id="{CC1EC0C0-0C36-B24C-986C-387A201B0EB8}"/>
              </a:ext>
            </a:extLst>
          </p:cNvPr>
          <p:cNvSpPr txBox="1"/>
          <p:nvPr/>
        </p:nvSpPr>
        <p:spPr>
          <a:xfrm>
            <a:off x="422532" y="755620"/>
            <a:ext cx="2506783" cy="307777"/>
          </a:xfrm>
          <a:prstGeom prst="rect">
            <a:avLst/>
          </a:prstGeom>
          <a:noFill/>
        </p:spPr>
        <p:txBody>
          <a:bodyPr wrap="square" rtlCol="0">
            <a:spAutoFit/>
          </a:bodyPr>
          <a:lstStyle/>
          <a:p>
            <a:pPr algn="ctr"/>
            <a:r>
              <a:rPr lang="en-US" sz="1400" b="1" dirty="0">
                <a:solidFill>
                  <a:srgbClr val="C00000"/>
                </a:solidFill>
              </a:rPr>
              <a:t>SAM indices</a:t>
            </a:r>
          </a:p>
        </p:txBody>
      </p:sp>
      <p:sp>
        <p:nvSpPr>
          <p:cNvPr id="13" name="TextBox 12">
            <a:extLst>
              <a:ext uri="{FF2B5EF4-FFF2-40B4-BE49-F238E27FC236}">
                <a16:creationId xmlns:a16="http://schemas.microsoft.com/office/drawing/2014/main" id="{96E28307-BE35-3148-9840-205FC8A60723}"/>
              </a:ext>
            </a:extLst>
          </p:cNvPr>
          <p:cNvSpPr txBox="1"/>
          <p:nvPr/>
        </p:nvSpPr>
        <p:spPr>
          <a:xfrm>
            <a:off x="422533" y="3367611"/>
            <a:ext cx="2506783" cy="307777"/>
          </a:xfrm>
          <a:prstGeom prst="rect">
            <a:avLst/>
          </a:prstGeom>
          <a:noFill/>
        </p:spPr>
        <p:txBody>
          <a:bodyPr wrap="square" rtlCol="0">
            <a:spAutoFit/>
          </a:bodyPr>
          <a:lstStyle/>
          <a:p>
            <a:pPr algn="ctr"/>
            <a:r>
              <a:rPr lang="en-US" sz="1400" b="1" dirty="0">
                <a:solidFill>
                  <a:srgbClr val="C00000"/>
                </a:solidFill>
              </a:rPr>
              <a:t>SH surface zonal wind stress</a:t>
            </a:r>
          </a:p>
        </p:txBody>
      </p:sp>
      <p:sp>
        <p:nvSpPr>
          <p:cNvPr id="14" name="Rectangle 13">
            <a:extLst>
              <a:ext uri="{FF2B5EF4-FFF2-40B4-BE49-F238E27FC236}">
                <a16:creationId xmlns:a16="http://schemas.microsoft.com/office/drawing/2014/main" id="{65B1D8DE-A4D4-3E49-B742-E08808656078}"/>
              </a:ext>
            </a:extLst>
          </p:cNvPr>
          <p:cNvSpPr/>
          <p:nvPr/>
        </p:nvSpPr>
        <p:spPr>
          <a:xfrm>
            <a:off x="6114551" y="2323218"/>
            <a:ext cx="2401298" cy="369332"/>
          </a:xfrm>
          <a:prstGeom prst="rect">
            <a:avLst/>
          </a:prstGeom>
        </p:spPr>
        <p:txBody>
          <a:bodyPr wrap="none">
            <a:spAutoFit/>
          </a:bodyPr>
          <a:lstStyle/>
          <a:p>
            <a:r>
              <a:rPr lang="en-US" dirty="0">
                <a:solidFill>
                  <a:srgbClr val="0070C0"/>
                </a:solidFill>
              </a:rPr>
              <a:t>Significance and Impact</a:t>
            </a:r>
          </a:p>
        </p:txBody>
      </p:sp>
      <p:sp>
        <p:nvSpPr>
          <p:cNvPr id="15" name="Rectangle 14">
            <a:extLst>
              <a:ext uri="{FF2B5EF4-FFF2-40B4-BE49-F238E27FC236}">
                <a16:creationId xmlns:a16="http://schemas.microsoft.com/office/drawing/2014/main" id="{B777CC05-BD86-6144-84A8-75F3173FDEBB}"/>
              </a:ext>
            </a:extLst>
          </p:cNvPr>
          <p:cNvSpPr/>
          <p:nvPr/>
        </p:nvSpPr>
        <p:spPr>
          <a:xfrm>
            <a:off x="6114551" y="866119"/>
            <a:ext cx="5931976" cy="129266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buFontTx/>
              <a:buChar char="-"/>
            </a:pPr>
            <a:r>
              <a:rPr lang="en-US" sz="1300" dirty="0">
                <a:latin typeface="Times New Roman" panose="02020603050405020304" pitchFamily="18" charset="0"/>
                <a:ea typeface="Malgun Gothic" panose="020B0503020000020004" pitchFamily="34" charset="-127"/>
                <a:cs typeface="Times New Roman" panose="02020603050405020304" pitchFamily="18" charset="0"/>
              </a:rPr>
              <a:t>Climate variability and trend in the SAM and Southern Hemisphere surface zonal wind stress in E3SM simulations are assessed. </a:t>
            </a:r>
          </a:p>
          <a:p>
            <a:pPr marL="285750" indent="-285750" algn="just">
              <a:buFontTx/>
              <a:buChar char="-"/>
            </a:pPr>
            <a:r>
              <a:rPr lang="en-US" sz="1300" dirty="0">
                <a:latin typeface="Times New Roman" panose="02020603050405020304" pitchFamily="18" charset="0"/>
                <a:ea typeface="Malgun Gothic" panose="020B0503020000020004" pitchFamily="34" charset="-127"/>
                <a:cs typeface="Times New Roman" panose="02020603050405020304" pitchFamily="18" charset="0"/>
              </a:rPr>
              <a:t>Increasing CO</a:t>
            </a:r>
            <a:r>
              <a:rPr lang="en-US" sz="1300" baseline="-25000" dirty="0">
                <a:latin typeface="Times New Roman" panose="02020603050405020304" pitchFamily="18" charset="0"/>
                <a:ea typeface="Malgun Gothic" panose="020B0503020000020004" pitchFamily="34" charset="-127"/>
                <a:cs typeface="Times New Roman" panose="02020603050405020304" pitchFamily="18" charset="0"/>
              </a:rPr>
              <a:t>2</a:t>
            </a:r>
            <a:r>
              <a:rPr lang="en-US" sz="1300" dirty="0">
                <a:latin typeface="Times New Roman" panose="02020603050405020304" pitchFamily="18" charset="0"/>
                <a:ea typeface="Malgun Gothic" panose="020B0503020000020004" pitchFamily="34" charset="-127"/>
                <a:cs typeface="Times New Roman" panose="02020603050405020304" pitchFamily="18" charset="0"/>
              </a:rPr>
              <a:t> leads to poleward shift and strengthening of maximum surface zonal wind stress.</a:t>
            </a:r>
          </a:p>
          <a:p>
            <a:pPr marL="285750" indent="-285750" algn="just">
              <a:buFontTx/>
              <a:buChar char="-"/>
            </a:pPr>
            <a:r>
              <a:rPr lang="en-US" sz="1300" dirty="0">
                <a:latin typeface="Times New Roman" panose="02020603050405020304" pitchFamily="18" charset="0"/>
                <a:ea typeface="Malgun Gothic" panose="020B0503020000020004" pitchFamily="34" charset="-127"/>
                <a:cs typeface="Times New Roman" panose="02020603050405020304" pitchFamily="18" charset="0"/>
              </a:rPr>
              <a:t>The SAM index variability is closely associated with the variability in the position and strength of surface zonal wind stress. </a:t>
            </a:r>
          </a:p>
        </p:txBody>
      </p:sp>
      <p:sp>
        <p:nvSpPr>
          <p:cNvPr id="16" name="Rectangle 15">
            <a:extLst>
              <a:ext uri="{FF2B5EF4-FFF2-40B4-BE49-F238E27FC236}">
                <a16:creationId xmlns:a16="http://schemas.microsoft.com/office/drawing/2014/main" id="{28B8DF2F-A397-584D-8A90-25E570C11E2F}"/>
              </a:ext>
            </a:extLst>
          </p:cNvPr>
          <p:cNvSpPr/>
          <p:nvPr/>
        </p:nvSpPr>
        <p:spPr>
          <a:xfrm>
            <a:off x="6114551" y="2627814"/>
            <a:ext cx="5931976" cy="129266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buFontTx/>
              <a:buChar char="-"/>
            </a:pPr>
            <a:r>
              <a:rPr lang="en-US" sz="1300" dirty="0">
                <a:latin typeface="Times New Roman" panose="02020603050405020304" pitchFamily="18" charset="0"/>
                <a:cs typeface="Times New Roman" panose="02020603050405020304" pitchFamily="18" charset="0"/>
              </a:rPr>
              <a:t>The overall results of Southern Hemisphere (SH) climate variability in the simulations are a promising indication for the E3SM coupled climate system. </a:t>
            </a:r>
          </a:p>
          <a:p>
            <a:pPr marL="285750" indent="-285750" algn="just">
              <a:buFontTx/>
              <a:buChar char="-"/>
            </a:pPr>
            <a:r>
              <a:rPr lang="en-US" sz="1300" dirty="0">
                <a:latin typeface="Times New Roman" panose="02020603050405020304" pitchFamily="18" charset="0"/>
                <a:cs typeface="Times New Roman" panose="02020603050405020304" pitchFamily="18" charset="0"/>
              </a:rPr>
              <a:t>The E3SM- HIST and AMIP simulations covering the historical record provide useful information to better understand the atmospheric variability and ocean circulation in the SH through the model performance and diagnostic evaluation for the SAM and surface TAUX. </a:t>
            </a:r>
          </a:p>
        </p:txBody>
      </p:sp>
      <p:sp>
        <p:nvSpPr>
          <p:cNvPr id="17" name="Rectangle 16">
            <a:extLst>
              <a:ext uri="{FF2B5EF4-FFF2-40B4-BE49-F238E27FC236}">
                <a16:creationId xmlns:a16="http://schemas.microsoft.com/office/drawing/2014/main" id="{DF6D2301-1C54-294F-B1DF-C6DCA5F4B82D}"/>
              </a:ext>
            </a:extLst>
          </p:cNvPr>
          <p:cNvSpPr/>
          <p:nvPr/>
        </p:nvSpPr>
        <p:spPr>
          <a:xfrm>
            <a:off x="6114551" y="4092200"/>
            <a:ext cx="1077090" cy="369332"/>
          </a:xfrm>
          <a:prstGeom prst="rect">
            <a:avLst/>
          </a:prstGeom>
        </p:spPr>
        <p:txBody>
          <a:bodyPr wrap="none">
            <a:spAutoFit/>
          </a:bodyPr>
          <a:lstStyle/>
          <a:p>
            <a:r>
              <a:rPr lang="en-US" dirty="0">
                <a:solidFill>
                  <a:srgbClr val="0070C0"/>
                </a:solidFill>
              </a:rPr>
              <a:t>Summary</a:t>
            </a:r>
          </a:p>
        </p:txBody>
      </p:sp>
      <p:sp>
        <p:nvSpPr>
          <p:cNvPr id="18" name="Rectangle 17">
            <a:extLst>
              <a:ext uri="{FF2B5EF4-FFF2-40B4-BE49-F238E27FC236}">
                <a16:creationId xmlns:a16="http://schemas.microsoft.com/office/drawing/2014/main" id="{964ED495-898C-5343-8C28-20B9993AE550}"/>
              </a:ext>
            </a:extLst>
          </p:cNvPr>
          <p:cNvSpPr/>
          <p:nvPr/>
        </p:nvSpPr>
        <p:spPr>
          <a:xfrm>
            <a:off x="6114551" y="4396796"/>
            <a:ext cx="5931976" cy="169277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buFontTx/>
              <a:buChar char="-"/>
            </a:pPr>
            <a:r>
              <a:rPr lang="en-US" sz="1300" dirty="0">
                <a:latin typeface="Times New Roman" panose="02020603050405020304" pitchFamily="18" charset="0"/>
                <a:cs typeface="Times New Roman" panose="02020603050405020304" pitchFamily="18" charset="0"/>
              </a:rPr>
              <a:t>The E3SM simulations tend to capture the dominant feature of the SAM pattern reasonably well. </a:t>
            </a:r>
          </a:p>
          <a:p>
            <a:pPr marL="285750" indent="-285750" algn="just">
              <a:buFontTx/>
              <a:buChar char="-"/>
            </a:pPr>
            <a:r>
              <a:rPr lang="en-US" sz="1300" dirty="0">
                <a:latin typeface="Times New Roman" panose="02020603050405020304" pitchFamily="18" charset="0"/>
                <a:cs typeface="Times New Roman" panose="02020603050405020304" pitchFamily="18" charset="0"/>
              </a:rPr>
              <a:t>The annual SAM index in the E3SM-HIST simulation shows a significant increasing trend. These features are similar to the trends in the strength (along with poleward shift in the position) of the annual surface TAUX. </a:t>
            </a:r>
          </a:p>
          <a:p>
            <a:pPr marL="285750" indent="-285750" algn="just">
              <a:buFontTx/>
              <a:buChar char="-"/>
            </a:pPr>
            <a:r>
              <a:rPr lang="en-US" sz="1300" dirty="0">
                <a:latin typeface="Times New Roman" panose="02020603050405020304" pitchFamily="18" charset="0"/>
                <a:cs typeface="Times New Roman" panose="02020603050405020304" pitchFamily="18" charset="0"/>
              </a:rPr>
              <a:t>For the climatological surface TAUX position and strength, the two CO2 forcing simulations show slightly poleward movement and stronger intensity, while the E3SM-HIST is equatorward and weaker than observations. </a:t>
            </a:r>
          </a:p>
        </p:txBody>
      </p:sp>
      <p:pic>
        <p:nvPicPr>
          <p:cNvPr id="5" name="Picture 4">
            <a:extLst>
              <a:ext uri="{FF2B5EF4-FFF2-40B4-BE49-F238E27FC236}">
                <a16:creationId xmlns:a16="http://schemas.microsoft.com/office/drawing/2014/main" id="{5A6E78F5-DC44-3F45-AE31-C965C23C1333}"/>
              </a:ext>
            </a:extLst>
          </p:cNvPr>
          <p:cNvPicPr>
            <a:picLocks noChangeAspect="1"/>
          </p:cNvPicPr>
          <p:nvPr/>
        </p:nvPicPr>
        <p:blipFill>
          <a:blip r:embed="rId4"/>
          <a:stretch>
            <a:fillRect/>
          </a:stretch>
        </p:blipFill>
        <p:spPr>
          <a:xfrm>
            <a:off x="8649207" y="6333011"/>
            <a:ext cx="1801039" cy="305533"/>
          </a:xfrm>
          <a:prstGeom prst="rect">
            <a:avLst/>
          </a:prstGeom>
          <a:solidFill>
            <a:schemeClr val="accent1"/>
          </a:solidFill>
        </p:spPr>
      </p:pic>
      <p:pic>
        <p:nvPicPr>
          <p:cNvPr id="19" name="Picture 18">
            <a:extLst>
              <a:ext uri="{FF2B5EF4-FFF2-40B4-BE49-F238E27FC236}">
                <a16:creationId xmlns:a16="http://schemas.microsoft.com/office/drawing/2014/main" id="{F99FDE78-1B99-F04B-A63D-050E88A36924}"/>
              </a:ext>
            </a:extLst>
          </p:cNvPr>
          <p:cNvPicPr>
            <a:picLocks noChangeAspect="1"/>
          </p:cNvPicPr>
          <p:nvPr/>
        </p:nvPicPr>
        <p:blipFill rotWithShape="1">
          <a:blip r:embed="rId5"/>
          <a:srcRect l="2321" t="17498" r="69977" b="15993"/>
          <a:stretch/>
        </p:blipFill>
        <p:spPr>
          <a:xfrm>
            <a:off x="10715634" y="6192051"/>
            <a:ext cx="1162421" cy="572350"/>
          </a:xfrm>
          <a:prstGeom prst="rect">
            <a:avLst/>
          </a:prstGeom>
        </p:spPr>
      </p:pic>
    </p:spTree>
    <p:extLst>
      <p:ext uri="{BB962C8B-B14F-4D97-AF65-F5344CB8AC3E}">
        <p14:creationId xmlns:p14="http://schemas.microsoft.com/office/powerpoint/2010/main" val="168306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TotalTime>
  <Words>409</Words>
  <Application>Microsoft Macintosh PowerPoint</Application>
  <PresentationFormat>Widescreen</PresentationFormat>
  <Paragraphs>22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9</cp:revision>
  <dcterms:created xsi:type="dcterms:W3CDTF">2019-12-23T17:26:50Z</dcterms:created>
  <dcterms:modified xsi:type="dcterms:W3CDTF">2019-12-23T20:22:50Z</dcterms:modified>
</cp:coreProperties>
</file>