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57"/>
    <p:restoredTop sz="88830" autoAdjust="0"/>
  </p:normalViewPr>
  <p:slideViewPr>
    <p:cSldViewPr>
      <p:cViewPr varScale="1">
        <p:scale>
          <a:sx n="85" d="100"/>
          <a:sy n="85" d="100"/>
        </p:scale>
        <p:origin x="1472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Master" Target="slideMasters/slideMaster1.xml"/><Relationship Id="rId4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90988A-B1F8-4F3A-AAD7-8ABD8564B2F7}" type="datetimeFigureOut">
              <a:rPr lang="en-US" smtClean="0"/>
              <a:t>11/7/17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645738-F089-4C63-86F4-DC042693C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095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30250" indent="-28098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23950" indent="-22383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73213" indent="-223838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22475" indent="-223838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4796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368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3940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512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63484F-2281-43B6-BFF6-93F70712FE1C}" type="slidenum">
              <a:rPr lang="en-US" alt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cs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100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230642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288929F4-C5A6-401A-A1C8-F9E29B57FF4B}" type="datetimeFigureOut">
              <a:rPr lang="en-US" altLang="en-US"/>
              <a:pPr>
                <a:defRPr/>
              </a:pPr>
              <a:t>11/7/17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38D836DC-8003-470E-BCFB-52F4AE687D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322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ink.springer.com/article/10.1007/s10712-017-9433-3" TargetMode="External"/><Relationship Id="rId4" Type="http://schemas.openxmlformats.org/officeDocument/2006/relationships/hyperlink" Target="http://link.springer.com/article/10.1007/s10712-017-9433-3" TargetMode="External"/><Relationship Id="rId5" Type="http://schemas.openxmlformats.org/officeDocument/2006/relationships/image" Target="../media/image1.png"/><Relationship Id="rId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6200"/>
            <a:ext cx="9144000" cy="914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cs typeface="Arial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99362" y="300335"/>
            <a:ext cx="8915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400" b="1" dirty="0" smtClean="0">
                <a:solidFill>
                  <a:schemeClr val="bg1"/>
                </a:solidFill>
                <a:cs typeface="Calibri" panose="020F0502020204030204" pitchFamily="34" charset="0"/>
              </a:rPr>
              <a:t>Observations indicate that the low-cloud feedback is positive</a:t>
            </a:r>
            <a:endParaRPr lang="en-US" sz="2400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04800" y="6305490"/>
            <a:ext cx="8534399" cy="4985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ctr">
              <a:buNone/>
            </a:pPr>
            <a:r>
              <a:rPr lang="en-US" sz="1200" dirty="0" smtClean="0"/>
              <a:t>Klein, S. A., A. Hall, J. R. Norris, and R. </a:t>
            </a:r>
            <a:r>
              <a:rPr lang="en-US" sz="1200" dirty="0" err="1" smtClean="0"/>
              <a:t>Pincus</a:t>
            </a:r>
            <a:r>
              <a:rPr lang="en-US" sz="1200" dirty="0"/>
              <a:t>. Low-cloud feedbacks from cloud-controlling factors: A review. </a:t>
            </a:r>
            <a:endParaRPr lang="en-US" sz="1200" dirty="0" smtClean="0"/>
          </a:p>
          <a:p>
            <a:pPr lvl="0" algn="ctr">
              <a:buNone/>
            </a:pPr>
            <a:r>
              <a:rPr lang="en-US" sz="1200" i="1" dirty="0" err="1" smtClean="0"/>
              <a:t>Surv</a:t>
            </a:r>
            <a:r>
              <a:rPr lang="en-US" sz="1200" i="1" dirty="0"/>
              <a:t>. </a:t>
            </a:r>
            <a:r>
              <a:rPr lang="en-US" sz="1200" i="1" dirty="0" err="1"/>
              <a:t>Geophys</a:t>
            </a:r>
            <a:r>
              <a:rPr lang="en-US" sz="1200" i="1" dirty="0" smtClean="0"/>
              <a:t>.</a:t>
            </a:r>
            <a:r>
              <a:rPr lang="en-US" sz="1200" dirty="0" smtClean="0"/>
              <a:t>, </a:t>
            </a:r>
            <a:r>
              <a:rPr lang="en-US" sz="1200" dirty="0" err="1" smtClean="0"/>
              <a:t>doi</a:t>
            </a:r>
            <a:r>
              <a:rPr lang="en-US" sz="1200" dirty="0"/>
              <a:t>: </a:t>
            </a:r>
            <a:r>
              <a:rPr lang="en-US" sz="1200" dirty="0" smtClean="0">
                <a:hlinkClick r:id="rId3"/>
              </a:rPr>
              <a:t>10.1007/s10712-017-9433-3</a:t>
            </a:r>
            <a:r>
              <a:rPr lang="en-US" sz="1200" dirty="0" smtClean="0">
                <a:hlinkClick r:id="rId4"/>
              </a:rPr>
              <a:t> </a:t>
            </a:r>
            <a:r>
              <a:rPr lang="en-US" sz="1200" dirty="0" smtClean="0"/>
              <a:t>(2017).</a:t>
            </a:r>
            <a:endParaRPr lang="en-US" sz="1200" dirty="0"/>
          </a:p>
        </p:txBody>
      </p:sp>
      <p:sp>
        <p:nvSpPr>
          <p:cNvPr id="3079" name="TextBox 9"/>
          <p:cNvSpPr txBox="1">
            <a:spLocks noChangeArrowheads="1"/>
          </p:cNvSpPr>
          <p:nvPr/>
        </p:nvSpPr>
        <p:spPr bwMode="auto">
          <a:xfrm>
            <a:off x="4536831" y="3505200"/>
            <a:ext cx="4607169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Tropical low-cloud feedbacks from (a) observational studies discussed in the review article (b) large-eddy simulations, and (c) global climate models. Each circle represent the feedback from an individual research study. The upper bar indicates the central estimate and 90% confidence interval for the feedback inferred from observations. The lower bar indicates the range of feedbacks simulated by climate models.</a:t>
            </a:r>
            <a:endParaRPr lang="en-US" sz="1400" b="1" dirty="0">
              <a:solidFill>
                <a:schemeClr val="accent1">
                  <a:lumMod val="75000"/>
                </a:schemeClr>
              </a:solidFill>
              <a:latin typeface="+mn-lt"/>
              <a:cs typeface="Arial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52401" y="4648200"/>
            <a:ext cx="4114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endParaRPr lang="en-US" altLang="en-US" sz="1600" dirty="0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52400" y="990600"/>
            <a:ext cx="42672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sz="1800" b="1" dirty="0"/>
              <a:t>Objective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Determine whether the recent observational studies of tropical low-cloud feedback are consistent with each other and with studies using large-eddy simulation models</a:t>
            </a:r>
          </a:p>
          <a:p>
            <a:pPr algn="ctr" eaLnBrk="1" hangingPunct="1">
              <a:spcBef>
                <a:spcPts val="1200"/>
              </a:spcBef>
            </a:pPr>
            <a:r>
              <a:rPr lang="en-US" altLang="en-US" sz="1800" b="1" dirty="0" smtClean="0"/>
              <a:t>Approach</a:t>
            </a:r>
            <a:endParaRPr lang="en-US" altLang="en-US" sz="1600" b="1" dirty="0" smtClean="0"/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The tropical low-cloud feedback inferred from five observational studies were compared to each other and the results of large-eddy simulations and global climate models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Fundamental and implementation issues with inferring from observations the low-cloud feedback via a cloud-controlling factor approach were discussed in a review article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endParaRPr lang="en-US" altLang="en-US" sz="1600" dirty="0" smtClean="0"/>
          </a:p>
        </p:txBody>
      </p:sp>
      <p:pic>
        <p:nvPicPr>
          <p:cNvPr id="9" name="Picture 34" descr="lab_icon_rgb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6718" y="290155"/>
            <a:ext cx="445559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1" b="62222"/>
          <a:stretch/>
        </p:blipFill>
        <p:spPr>
          <a:xfrm>
            <a:off x="4305547" y="1021461"/>
            <a:ext cx="4838453" cy="2483739"/>
          </a:xfrm>
          <a:prstGeom prst="rect">
            <a:avLst/>
          </a:prstGeom>
        </p:spPr>
      </p:pic>
      <p:sp>
        <p:nvSpPr>
          <p:cNvPr id="69" name="Rectangle 4"/>
          <p:cNvSpPr>
            <a:spLocks noChangeArrowheads="1"/>
          </p:cNvSpPr>
          <p:nvPr/>
        </p:nvSpPr>
        <p:spPr bwMode="auto">
          <a:xfrm>
            <a:off x="199362" y="4876800"/>
            <a:ext cx="8852915" cy="1107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lang="en-US" altLang="en-US" sz="1800" b="1" dirty="0" smtClean="0"/>
              <a:t>                               Impact</a:t>
            </a:r>
            <a:endParaRPr lang="en-US" altLang="en-US" sz="1800" b="1" dirty="0"/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The spread in tropical low-cloud feedbacks simulated by climate models is a leading cause of the uncertainty in Earth’s climate sensitivity. The consensus from observations and large-eddy simulations that the tropical low-cloud feedback is positive indicates that the negative feedback simulated by some climate models is likely wrong.</a:t>
            </a: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16415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>Ghan-slide-CLUBB-March2015</Presentation>
    <Funding xmlns="98b00cf3-a6ce-40de-8923-f140beb786e9">ESM, RGCM, ASR, ORLCF computing resources</Funding>
    <Slide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7C11706-C08E-46DB-A51C-2002EDDF1A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E57CF67-6BA6-4A1E-B8C5-B07E490E2EDB}">
  <ds:schemaRefs>
    <ds:schemaRef ds:uri="http://schemas.microsoft.com/office/2006/documentManagement/types"/>
    <ds:schemaRef ds:uri="http://schemas.openxmlformats.org/package/2006/metadata/core-properties"/>
    <ds:schemaRef ds:uri="98b00cf3-a6ce-40de-8923-f140beb786e9"/>
    <ds:schemaRef ds:uri="http://purl.org/dc/elements/1.1/"/>
    <ds:schemaRef ds:uri="http://schemas.microsoft.com/office/infopath/2007/PartnerControls"/>
    <ds:schemaRef ds:uri="http://schemas.microsoft.com/sharepoint/v3"/>
    <ds:schemaRef ds:uri="http://www.w3.org/XML/1998/namespace"/>
    <ds:schemaRef ds:uri="http://schemas.microsoft.com/office/2006/metadata/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18701</TotalTime>
  <Words>242</Words>
  <Application>Microsoft Macintosh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MS PGothic</vt:lpstr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Ghan-slide-CLUBB-March2015</dc:title>
  <dc:creator>Steve.Ghan@pnnl.gov</dc:creator>
  <cp:lastModifiedBy>Klein, Stephen A.</cp:lastModifiedBy>
  <cp:revision>109</cp:revision>
  <cp:lastPrinted>2011-05-11T17:30:12Z</cp:lastPrinted>
  <dcterms:created xsi:type="dcterms:W3CDTF">2014-01-03T21:30:52Z</dcterms:created>
  <dcterms:modified xsi:type="dcterms:W3CDTF">2017-11-07T22:30:38Z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EP6D6TSR2XSE-14-219</vt:lpwstr>
  </property>
  <property fmtid="{D5CDD505-2E9C-101B-9397-08002B2CF9AE}" pid="3" name="_dlc_DocIdItemGuid">
    <vt:lpwstr>837cf63c-0d11-4ee4-b16f-79c376516758</vt:lpwstr>
  </property>
  <property fmtid="{D5CDD505-2E9C-101B-9397-08002B2CF9AE}" pid="4" name="_dlc_DocIdUrl">
    <vt:lpwstr>https://collaborate.pnl.gov/projects/asgc/research_highlights/_layouts/DocIdRedir.aspx?ID=EP6D6TSR2XSE-14-219, EP6D6TSR2XSE-14-219</vt:lpwstr>
  </property>
  <property fmtid="{D5CDD505-2E9C-101B-9397-08002B2CF9AE}" pid="5" name="Highlight">
    <vt:lpwstr/>
  </property>
  <property fmtid="{D5CDD505-2E9C-101B-9397-08002B2CF9AE}" pid="6" name="ContentTypeId">
    <vt:lpwstr>0x010100A22E315B1F3C42B49A0E90D2F9AB5AB100A3ADA40348D53C4EA114B46FA9468BEB</vt:lpwstr>
  </property>
  <property fmtid="{D5CDD505-2E9C-101B-9397-08002B2CF9AE}" pid="7" name="ContentType">
    <vt:lpwstr>Slide</vt:lpwstr>
  </property>
  <property fmtid="{D5CDD505-2E9C-101B-9397-08002B2CF9AE}" pid="8" name="Presentation">
    <vt:lpwstr>Ghan-slide-CLUBB-March2015</vt:lpwstr>
  </property>
  <property fmtid="{D5CDD505-2E9C-101B-9397-08002B2CF9AE}" pid="9" name="SlideDescription">
    <vt:lpwstr/>
  </property>
  <property fmtid="{D5CDD505-2E9C-101B-9397-08002B2CF9AE}" pid="10" name="FY">
    <vt:lpwstr/>
  </property>
  <property fmtid="{D5CDD505-2E9C-101B-9397-08002B2CF9AE}" pid="11" name="Funding">
    <vt:lpwstr>SciDAC</vt:lpwstr>
  </property>
</Properties>
</file>