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76"/>
    <p:restoredTop sz="93705"/>
  </p:normalViewPr>
  <p:slideViewPr>
    <p:cSldViewPr snapToGrid="0" snapToObjects="1">
      <p:cViewPr varScale="1">
        <p:scale>
          <a:sx n="69" d="100"/>
          <a:sy n="69" d="100"/>
        </p:scale>
        <p:origin x="9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3/31/2020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3/31/2020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3/31/2020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3/31/2020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3/31/2020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3/31/2020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3/31/2020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3/31/2020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3/31/2020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3/31/2020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3/31/2020</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267525" y="2645"/>
            <a:ext cx="11785927" cy="830997"/>
          </a:xfrm>
          <a:prstGeom prst="rect">
            <a:avLst/>
          </a:prstGeom>
          <a:noFill/>
        </p:spPr>
        <p:txBody>
          <a:bodyPr wrap="square" rtlCol="0">
            <a:spAutoFit/>
          </a:bodyPr>
          <a:lstStyle/>
          <a:p>
            <a:pPr algn="ctr"/>
            <a:r>
              <a:rPr lang="en-US" sz="2400" b="1" dirty="0"/>
              <a:t>CAM6 simulation of mean and extreme precipitation over Asia</a:t>
            </a:r>
            <a:r>
              <a:rPr lang="en-US" sz="2400" dirty="0"/>
              <a:t/>
            </a:r>
            <a:br>
              <a:rPr lang="en-US" sz="2400" dirty="0"/>
            </a:br>
            <a:r>
              <a:rPr lang="en-US" sz="2400" dirty="0"/>
              <a:t>Parameterizations and Resolution Sensitivity</a:t>
            </a:r>
            <a:endParaRPr lang="en-US" sz="2400" b="1" dirty="0"/>
          </a:p>
        </p:txBody>
      </p:sp>
      <p:sp>
        <p:nvSpPr>
          <p:cNvPr id="5" name="TextBox 4">
            <a:extLst>
              <a:ext uri="{FF2B5EF4-FFF2-40B4-BE49-F238E27FC236}">
                <a16:creationId xmlns:a16="http://schemas.microsoft.com/office/drawing/2014/main" id="{6AF21CA0-BFB2-FD49-B87B-691F5EF29D9D}"/>
              </a:ext>
            </a:extLst>
          </p:cNvPr>
          <p:cNvSpPr txBox="1"/>
          <p:nvPr/>
        </p:nvSpPr>
        <p:spPr>
          <a:xfrm>
            <a:off x="786459" y="816968"/>
            <a:ext cx="10894124" cy="830997"/>
          </a:xfrm>
          <a:prstGeom prst="rect">
            <a:avLst/>
          </a:prstGeom>
          <a:noFill/>
          <a:ln>
            <a:solidFill>
              <a:schemeClr val="accent1"/>
            </a:solidFill>
          </a:ln>
        </p:spPr>
        <p:txBody>
          <a:bodyPr wrap="square" rtlCol="0">
            <a:spAutoFit/>
          </a:bodyPr>
          <a:lstStyle/>
          <a:p>
            <a:r>
              <a:rPr lang="en-US" sz="1600" dirty="0">
                <a:latin typeface="Arial" panose="020B0604020202020204" pitchFamily="34" charset="0"/>
                <a:cs typeface="Arial" panose="020B0604020202020204" pitchFamily="34" charset="0"/>
              </a:rPr>
              <a:t>Lin, L., </a:t>
            </a:r>
            <a:r>
              <a:rPr lang="en-US" sz="1600" dirty="0" err="1">
                <a:latin typeface="Arial" panose="020B0604020202020204" pitchFamily="34" charset="0"/>
                <a:cs typeface="Arial" panose="020B0604020202020204" pitchFamily="34" charset="0"/>
              </a:rPr>
              <a:t>Gettelman</a:t>
            </a:r>
            <a:r>
              <a:rPr lang="en-US" sz="1600" dirty="0">
                <a:latin typeface="Arial" panose="020B0604020202020204" pitchFamily="34" charset="0"/>
                <a:cs typeface="Arial" panose="020B0604020202020204" pitchFamily="34" charset="0"/>
              </a:rPr>
              <a:t>, A., Xu, Y., Wu, C., Wang, Z., Dong, W., </a:t>
            </a:r>
            <a:r>
              <a:rPr lang="en-US" sz="1600" b="1" dirty="0">
                <a:latin typeface="Arial" panose="020B0604020202020204" pitchFamily="34" charset="0"/>
                <a:cs typeface="Arial" panose="020B0604020202020204" pitchFamily="34" charset="0"/>
              </a:rPr>
              <a:t>Bates, S. C., </a:t>
            </a:r>
            <a:r>
              <a:rPr lang="en-US" sz="1600" dirty="0">
                <a:latin typeface="Arial" panose="020B0604020202020204" pitchFamily="34" charset="0"/>
                <a:cs typeface="Arial" panose="020B0604020202020204" pitchFamily="34" charset="0"/>
              </a:rPr>
              <a:t>and </a:t>
            </a:r>
            <a:r>
              <a:rPr lang="en-US" sz="1600" b="1" dirty="0">
                <a:latin typeface="Arial" panose="020B0604020202020204" pitchFamily="34" charset="0"/>
                <a:cs typeface="Arial" panose="020B0604020202020204" pitchFamily="34" charset="0"/>
              </a:rPr>
              <a:t>N. A. Rosenbloom</a:t>
            </a:r>
            <a:r>
              <a:rPr lang="en-US" sz="1600" dirty="0">
                <a:latin typeface="Arial" panose="020B0604020202020204" pitchFamily="34" charset="0"/>
                <a:cs typeface="Arial" panose="020B0604020202020204" pitchFamily="34" charset="0"/>
              </a:rPr>
              <a:t>, 2019: CAM6 simulation of mean and extreme precipitation over Asia: Sensitivity to upgraded physical parameterizations and higher horizontal resolution, </a:t>
            </a:r>
            <a:r>
              <a:rPr lang="en-US" sz="1600" i="1" dirty="0" err="1">
                <a:latin typeface="Arial" panose="020B0604020202020204" pitchFamily="34" charset="0"/>
                <a:cs typeface="Arial" panose="020B0604020202020204" pitchFamily="34" charset="0"/>
              </a:rPr>
              <a:t>Geosci</a:t>
            </a:r>
            <a:r>
              <a:rPr lang="en-US" sz="1600" i="1" dirty="0">
                <a:latin typeface="Arial" panose="020B0604020202020204" pitchFamily="34" charset="0"/>
                <a:cs typeface="Arial" panose="020B0604020202020204" pitchFamily="34" charset="0"/>
              </a:rPr>
              <a:t>. Model Dev. Discuss</a:t>
            </a:r>
            <a:r>
              <a:rPr lang="en-US" sz="1600" dirty="0">
                <a:latin typeface="Arial" panose="020B0604020202020204" pitchFamily="34" charset="0"/>
                <a:cs typeface="Arial" panose="020B0604020202020204" pitchFamily="34" charset="0"/>
              </a:rPr>
              <a:t>., https://</a:t>
            </a:r>
            <a:r>
              <a:rPr lang="en-US" sz="1600" dirty="0" err="1">
                <a:latin typeface="Arial" panose="020B0604020202020204" pitchFamily="34" charset="0"/>
                <a:cs typeface="Arial" panose="020B0604020202020204" pitchFamily="34" charset="0"/>
              </a:rPr>
              <a:t>doi.org</a:t>
            </a:r>
            <a:r>
              <a:rPr lang="en-US" sz="1600" dirty="0">
                <a:latin typeface="Arial" panose="020B0604020202020204" pitchFamily="34" charset="0"/>
                <a:cs typeface="Arial" panose="020B0604020202020204" pitchFamily="34" charset="0"/>
              </a:rPr>
              <a:t>/10.5194/gmd-2019-1.</a:t>
            </a:r>
          </a:p>
        </p:txBody>
      </p:sp>
      <p:sp>
        <p:nvSpPr>
          <p:cNvPr id="9" name="Rectangle 8">
            <a:extLst>
              <a:ext uri="{FF2B5EF4-FFF2-40B4-BE49-F238E27FC236}">
                <a16:creationId xmlns:a16="http://schemas.microsoft.com/office/drawing/2014/main" id="{5ED6742F-C649-2B49-98F6-A53498F1E1D6}"/>
              </a:ext>
            </a:extLst>
          </p:cNvPr>
          <p:cNvSpPr/>
          <p:nvPr/>
        </p:nvSpPr>
        <p:spPr>
          <a:xfrm>
            <a:off x="6849788" y="5217001"/>
            <a:ext cx="5342212" cy="954107"/>
          </a:xfrm>
          <a:prstGeom prst="rect">
            <a:avLst/>
          </a:prstGeom>
        </p:spPr>
        <p:txBody>
          <a:bodyPr wrap="square">
            <a:spAutoFit/>
          </a:bodyPr>
          <a:lstStyle/>
          <a:p>
            <a:pPr algn="ctr"/>
            <a:r>
              <a:rPr lang="en-GB" sz="1400" dirty="0">
                <a:latin typeface="Arial" panose="020B0604020202020204" pitchFamily="34" charset="0"/>
                <a:cs typeface="Arial" panose="020B0604020202020204" pitchFamily="34" charset="0"/>
              </a:rPr>
              <a:t>The root mean squared difference (RMSD, top) and bias (bottom) of annual mean precipitation (mm/day) relative to APHRODITE for JRA55, MERRA2, CAM5-1º, CAM6-1º and CAM6-0.25º over 9 regions. </a:t>
            </a:r>
            <a:endParaRPr lang="en-US"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0" y="1662178"/>
            <a:ext cx="7042484" cy="1492716"/>
          </a:xfrm>
          <a:prstGeom prst="rect">
            <a:avLst/>
          </a:prstGeom>
          <a:noFill/>
        </p:spPr>
        <p:txBody>
          <a:bodyPr wrap="square" rtlCol="0">
            <a:spAutoFit/>
          </a:bodyPr>
          <a:lstStyle/>
          <a:p>
            <a:r>
              <a:rPr lang="en-US" sz="1600" b="1" i="1" dirty="0">
                <a:latin typeface="Arial"/>
                <a:cs typeface="Arial"/>
              </a:rPr>
              <a:t>OBJECTIVE</a:t>
            </a:r>
          </a:p>
          <a:p>
            <a:pPr>
              <a:spcBef>
                <a:spcPts val="600"/>
              </a:spcBef>
            </a:pPr>
            <a:r>
              <a:rPr lang="en-GB" sz="1400" dirty="0">
                <a:latin typeface="Arial" panose="020B0604020202020204" pitchFamily="34" charset="0"/>
                <a:cs typeface="Arial" panose="020B0604020202020204" pitchFamily="34" charset="0"/>
              </a:rPr>
              <a:t>Because CESM2/CAM6 is participating in the CMIP6 and is likely to be adopted in many future studies, its simulation fidelity needed to be thoroughly examined. This study evaluates the performance of CAM6 in both low (1°) and high (0.25°) resolution configurations compared to various observational and reanalysis datasets of precipitation over Asia. </a:t>
            </a:r>
            <a:endParaRPr lang="en-US" sz="1600" b="1" i="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DD8E89C-8017-E545-8990-66150241C46E}"/>
              </a:ext>
            </a:extLst>
          </p:cNvPr>
          <p:cNvSpPr txBox="1"/>
          <p:nvPr/>
        </p:nvSpPr>
        <p:spPr>
          <a:xfrm>
            <a:off x="-11084" y="3296438"/>
            <a:ext cx="6046124" cy="846386"/>
          </a:xfrm>
          <a:prstGeom prst="rect">
            <a:avLst/>
          </a:prstGeom>
          <a:noFill/>
        </p:spPr>
        <p:txBody>
          <a:bodyPr wrap="square" rtlCol="0">
            <a:spAutoFit/>
          </a:bodyPr>
          <a:lstStyle/>
          <a:p>
            <a:r>
              <a:rPr lang="en-US" sz="1600" b="1" i="1" dirty="0">
                <a:latin typeface="Arial"/>
                <a:cs typeface="Arial"/>
              </a:rPr>
              <a:t>APPROACH</a:t>
            </a:r>
          </a:p>
          <a:p>
            <a:pPr>
              <a:spcBef>
                <a:spcPts val="600"/>
              </a:spcBef>
            </a:pPr>
            <a:r>
              <a:rPr lang="en-US" sz="1400" dirty="0">
                <a:latin typeface="Arial" panose="020B0604020202020204" pitchFamily="34" charset="0"/>
                <a:cs typeface="Arial" panose="020B0604020202020204" pitchFamily="34" charset="0"/>
              </a:rPr>
              <a:t>Compare  precipitation measures from CAM6 (CMIOP6) to CAM5 (CMIP5) and observations.</a:t>
            </a:r>
          </a:p>
        </p:txBody>
      </p:sp>
      <p:sp>
        <p:nvSpPr>
          <p:cNvPr id="13" name="TextBox 12">
            <a:extLst>
              <a:ext uri="{FF2B5EF4-FFF2-40B4-BE49-F238E27FC236}">
                <a16:creationId xmlns:a16="http://schemas.microsoft.com/office/drawing/2014/main" id="{684BB747-39C5-DC46-AAAB-B70EAA51B2E0}"/>
              </a:ext>
            </a:extLst>
          </p:cNvPr>
          <p:cNvSpPr txBox="1"/>
          <p:nvPr/>
        </p:nvSpPr>
        <p:spPr>
          <a:xfrm>
            <a:off x="0" y="4314037"/>
            <a:ext cx="6233521" cy="1923604"/>
          </a:xfrm>
          <a:prstGeom prst="rect">
            <a:avLst/>
          </a:prstGeom>
          <a:noFill/>
        </p:spPr>
        <p:txBody>
          <a:bodyPr wrap="square" rtlCol="0">
            <a:spAutoFit/>
          </a:bodyPr>
          <a:lstStyle/>
          <a:p>
            <a:r>
              <a:rPr lang="en-US" sz="1600" b="1" i="1" dirty="0">
                <a:latin typeface="Arial"/>
                <a:cs typeface="Arial"/>
              </a:rPr>
              <a:t>IMPACT</a:t>
            </a:r>
          </a:p>
          <a:p>
            <a:pPr>
              <a:spcBef>
                <a:spcPts val="600"/>
              </a:spcBef>
            </a:pPr>
            <a:r>
              <a:rPr lang="en-US" sz="1400" dirty="0">
                <a:latin typeface="Arial" panose="020B0604020202020204" pitchFamily="34" charset="0"/>
                <a:cs typeface="Arial" panose="020B0604020202020204" pitchFamily="34" charset="0"/>
              </a:rPr>
              <a:t>1) </a:t>
            </a:r>
            <a:r>
              <a:rPr lang="en-GB" sz="1400" dirty="0">
                <a:latin typeface="Arial" panose="020B0604020202020204" pitchFamily="34" charset="0"/>
                <a:cs typeface="Arial" panose="020B0604020202020204" pitchFamily="34" charset="0"/>
              </a:rPr>
              <a:t>Prognostic treatment of precipitation processes and the new microphysics module lead to a better representation of climatological mean and extreme precipitation over Asia, heaviest precipitation events, diurnal cycle of precipitation rates over most of Asia, and probability density distributions of daily precipitation over Tibet, Korea, Japan and Northern China. 2) Higher horizontal resolution leads to better representation of mean and extreme precipitation over Northern China.</a:t>
            </a:r>
            <a:endParaRPr lang="en-US" sz="1400" dirty="0">
              <a:latin typeface="Arial" panose="020B0604020202020204" pitchFamily="34" charset="0"/>
              <a:cs typeface="Arial" panose="020B0604020202020204" pitchFamily="34" charset="0"/>
            </a:endParaRPr>
          </a:p>
        </p:txBody>
      </p:sp>
      <p:pic>
        <p:nvPicPr>
          <p:cNvPr id="10" name="image1.png">
            <a:extLst>
              <a:ext uri="{FF2B5EF4-FFF2-40B4-BE49-F238E27FC236}">
                <a16:creationId xmlns:a16="http://schemas.microsoft.com/office/drawing/2014/main" id="{DD654CE3-0C6C-944A-ABD8-10ACEBAFC12A}"/>
              </a:ext>
            </a:extLst>
          </p:cNvPr>
          <p:cNvPicPr/>
          <p:nvPr/>
        </p:nvPicPr>
        <p:blipFill rotWithShape="1">
          <a:blip r:embed="rId2"/>
          <a:srcRect t="2374"/>
          <a:stretch/>
        </p:blipFill>
        <p:spPr>
          <a:xfrm>
            <a:off x="7825515" y="1632973"/>
            <a:ext cx="3758762" cy="3584028"/>
          </a:xfrm>
          <a:prstGeom prst="rect">
            <a:avLst/>
          </a:prstGeom>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276</Words>
  <Application>Microsoft Office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19</cp:revision>
  <dcterms:created xsi:type="dcterms:W3CDTF">2017-08-29T22:43:04Z</dcterms:created>
  <dcterms:modified xsi:type="dcterms:W3CDTF">2020-03-31T18:35:42Z</dcterms:modified>
</cp:coreProperties>
</file>