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405"/>
  </p:normalViewPr>
  <p:slideViewPr>
    <p:cSldViewPr snapToGrid="0" snapToObjects="1">
      <p:cViewPr varScale="1">
        <p:scale>
          <a:sx n="101" d="100"/>
          <a:sy n="101" d="100"/>
        </p:scale>
        <p:origin x="31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12/23/2019</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4BCEBF-D5EB-6145-BCC2-D422DCA024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8"/>
          <a:stretch/>
        </p:blipFill>
        <p:spPr>
          <a:xfrm>
            <a:off x="9323301" y="1599433"/>
            <a:ext cx="2545628" cy="4190450"/>
          </a:xfrm>
          <a:prstGeom prst="rect">
            <a:avLst/>
          </a:prstGeom>
        </p:spPr>
      </p:pic>
      <p:sp>
        <p:nvSpPr>
          <p:cNvPr id="4" name="TextBox 3">
            <a:extLst>
              <a:ext uri="{FF2B5EF4-FFF2-40B4-BE49-F238E27FC236}">
                <a16:creationId xmlns:a16="http://schemas.microsoft.com/office/drawing/2014/main" id="{DC124C9A-79A5-D640-AF88-A3ADA8F004D7}"/>
              </a:ext>
            </a:extLst>
          </p:cNvPr>
          <p:cNvSpPr txBox="1"/>
          <p:nvPr/>
        </p:nvSpPr>
        <p:spPr>
          <a:xfrm>
            <a:off x="1375756" y="2645"/>
            <a:ext cx="996696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 potential to reduce uncertainty in regional runoff projections from climate models </a:t>
            </a: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833642"/>
            <a:ext cx="11058564" cy="584775"/>
          </a:xfrm>
          <a:prstGeom prst="rect">
            <a:avLst/>
          </a:prstGeom>
          <a:noFill/>
          <a:ln>
            <a:solidFill>
              <a:schemeClr val="accent1"/>
            </a:solidFill>
          </a:ln>
        </p:spPr>
        <p:txBody>
          <a:bodyPr wrap="square" rtlCol="0">
            <a:spAutoFit/>
          </a:bodyPr>
          <a:lstStyle/>
          <a:p>
            <a:pPr algn="ctr"/>
            <a:r>
              <a:rPr lang="de-CH" sz="1600" b="1" dirty="0">
                <a:latin typeface="Arial" panose="020B0604020202020204" pitchFamily="34" charset="0"/>
                <a:cs typeface="Arial" panose="020B0604020202020204" pitchFamily="34" charset="0"/>
              </a:rPr>
              <a:t>Flavio Lehner</a:t>
            </a:r>
            <a:r>
              <a:rPr lang="de-CH" sz="1600" dirty="0">
                <a:latin typeface="Arial" panose="020B0604020202020204" pitchFamily="34" charset="0"/>
                <a:cs typeface="Arial" panose="020B0604020202020204" pitchFamily="34" charset="0"/>
              </a:rPr>
              <a:t>, Andrew W. Wood, Julie A. </a:t>
            </a:r>
            <a:r>
              <a:rPr lang="de-CH" sz="1600" dirty="0" err="1">
                <a:latin typeface="Arial" panose="020B0604020202020204" pitchFamily="34" charset="0"/>
                <a:cs typeface="Arial" panose="020B0604020202020204" pitchFamily="34" charset="0"/>
              </a:rPr>
              <a:t>Vano</a:t>
            </a:r>
            <a:r>
              <a:rPr lang="de-CH" sz="1600" dirty="0">
                <a:latin typeface="Arial" panose="020B0604020202020204" pitchFamily="34" charset="0"/>
                <a:cs typeface="Arial" panose="020B0604020202020204" pitchFamily="34" charset="0"/>
              </a:rPr>
              <a:t>, David M. Lawrence, </a:t>
            </a:r>
            <a:r>
              <a:rPr lang="de-CH" sz="1600" dirty="0" err="1">
                <a:latin typeface="Arial" panose="020B0604020202020204" pitchFamily="34" charset="0"/>
                <a:cs typeface="Arial" panose="020B0604020202020204" pitchFamily="34" charset="0"/>
              </a:rPr>
              <a:t>Martyn</a:t>
            </a:r>
            <a:r>
              <a:rPr lang="de-CH" sz="1600" dirty="0">
                <a:latin typeface="Arial" panose="020B0604020202020204" pitchFamily="34" charset="0"/>
                <a:cs typeface="Arial" panose="020B0604020202020204" pitchFamily="34" charset="0"/>
              </a:rPr>
              <a:t> P. Clark, Justin S. </a:t>
            </a:r>
            <a:r>
              <a:rPr lang="de-CH" sz="1600" dirty="0" err="1">
                <a:latin typeface="Arial" panose="020B0604020202020204" pitchFamily="34" charset="0"/>
                <a:cs typeface="Arial" panose="020B0604020202020204" pitchFamily="34" charset="0"/>
              </a:rPr>
              <a:t>Mankin</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Nature Climate Change, 9, 926–933 (2019) doi:10.1038/s41558-019-0639-x</a:t>
            </a:r>
            <a:endParaRPr lang="en-US" sz="1600" dirty="0">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2C46FE3-5D2D-A84C-82DB-A58E61EAAB97}"/>
              </a:ext>
            </a:extLst>
          </p:cNvPr>
          <p:cNvPicPr>
            <a:picLocks noChangeAspect="1"/>
          </p:cNvPicPr>
          <p:nvPr/>
        </p:nvPicPr>
        <p:blipFill>
          <a:blip r:embed="rId3"/>
          <a:stretch>
            <a:fillRect/>
          </a:stretch>
        </p:blipFill>
        <p:spPr>
          <a:xfrm>
            <a:off x="134680" y="1556146"/>
            <a:ext cx="5285573" cy="4180625"/>
          </a:xfrm>
          <a:prstGeom prst="rect">
            <a:avLst/>
          </a:prstGeom>
        </p:spPr>
      </p:pic>
      <p:sp>
        <p:nvSpPr>
          <p:cNvPr id="12" name="TextBox 11">
            <a:extLst>
              <a:ext uri="{FF2B5EF4-FFF2-40B4-BE49-F238E27FC236}">
                <a16:creationId xmlns:a16="http://schemas.microsoft.com/office/drawing/2014/main" id="{ADD8E89C-8017-E545-8990-66150241C46E}"/>
              </a:ext>
            </a:extLst>
          </p:cNvPr>
          <p:cNvSpPr txBox="1"/>
          <p:nvPr/>
        </p:nvSpPr>
        <p:spPr>
          <a:xfrm>
            <a:off x="5375866" y="3417372"/>
            <a:ext cx="4260503" cy="984885"/>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We benchmark climate models with observational estimates of runoff sensitivity and derive an observational constraint on future runoff projections.</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5375865" y="4433447"/>
            <a:ext cx="4109779" cy="1415772"/>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The observational constraint has the potential to greatly reduce uncertainty in future runoff projections, which will guide both model development as well as climate change adaptation in water-scarce regions.</a:t>
            </a:r>
          </a:p>
        </p:txBody>
      </p:sp>
      <p:sp>
        <p:nvSpPr>
          <p:cNvPr id="11" name="TextBox 10">
            <a:extLst>
              <a:ext uri="{FF2B5EF4-FFF2-40B4-BE49-F238E27FC236}">
                <a16:creationId xmlns:a16="http://schemas.microsoft.com/office/drawing/2014/main" id="{C1487AF8-B774-BC41-BABF-E7279BA534C8}"/>
              </a:ext>
            </a:extLst>
          </p:cNvPr>
          <p:cNvSpPr txBox="1"/>
          <p:nvPr/>
        </p:nvSpPr>
        <p:spPr>
          <a:xfrm>
            <a:off x="5375866" y="1509620"/>
            <a:ext cx="3953633" cy="1846659"/>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How will runoff change with climate change? Even if we knew how precipitation would change, we would still face uncertainty on how precipitation change translates into runoff changes (“runoff sensitivity”). Here we try to understand where the knowledge gap is and how it can be closed.</a:t>
            </a:r>
            <a:endParaRPr lang="en-US" sz="1600" b="1" i="1" dirty="0">
              <a:latin typeface="Arial"/>
              <a:cs typeface="Arial"/>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146</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20</cp:revision>
  <dcterms:created xsi:type="dcterms:W3CDTF">2017-08-29T22:43:04Z</dcterms:created>
  <dcterms:modified xsi:type="dcterms:W3CDTF">2019-12-23T18:58:33Z</dcterms:modified>
</cp:coreProperties>
</file>