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3"/>
  </p:notesMasterIdLst>
  <p:sldIdLst>
    <p:sldId id="265" r:id="rId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843"/>
    <p:restoredTop sz="94751"/>
  </p:normalViewPr>
  <p:slideViewPr>
    <p:cSldViewPr>
      <p:cViewPr varScale="1">
        <p:scale>
          <a:sx n="117" d="100"/>
          <a:sy n="117" d="100"/>
        </p:scale>
        <p:origin x="955" y="67"/>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6586A74D-81BC-4965-8D76-20C793EE69AD}" type="datetimeFigureOut">
              <a:rPr lang="en-US" smtClean="0"/>
              <a:pPr/>
              <a:t>7/30/2018</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FBD793DC-401D-445D-9E15-8375BE67FA78}" type="slidenum">
              <a:rPr lang="en-US" smtClean="0"/>
              <a:pPr/>
              <a:t>‹#›</a:t>
            </a:fld>
            <a:endParaRPr lang="en-US"/>
          </a:p>
        </p:txBody>
      </p:sp>
    </p:spTree>
    <p:extLst>
      <p:ext uri="{BB962C8B-B14F-4D97-AF65-F5344CB8AC3E}">
        <p14:creationId xmlns:p14="http://schemas.microsoft.com/office/powerpoint/2010/main" val="28276397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C80B9A-C993-4CEA-8A39-3AFD6A021F27}" type="slidenum">
              <a:rPr lang="en-US" smtClean="0"/>
              <a:pPr/>
              <a:t>1</a:t>
            </a:fld>
            <a:endParaRPr lang="en-US"/>
          </a:p>
        </p:txBody>
      </p:sp>
    </p:spTree>
    <p:extLst>
      <p:ext uri="{BB962C8B-B14F-4D97-AF65-F5344CB8AC3E}">
        <p14:creationId xmlns:p14="http://schemas.microsoft.com/office/powerpoint/2010/main" val="30914915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7636D64-B606-4833-8E9E-A8FC51B35A1D}" type="datetimeFigureOut">
              <a:rPr lang="en-US" smtClean="0"/>
              <a:pPr/>
              <a:t>7/30/2018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BC275B-07AD-4C9E-AB1F-13419A9373D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7636D64-B606-4833-8E9E-A8FC51B35A1D}" type="datetimeFigureOut">
              <a:rPr lang="en-US" smtClean="0"/>
              <a:pPr/>
              <a:t>7/30/2018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BC275B-07AD-4C9E-AB1F-13419A9373D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7636D64-B606-4833-8E9E-A8FC51B35A1D}" type="datetimeFigureOut">
              <a:rPr lang="en-US" smtClean="0"/>
              <a:pPr/>
              <a:t>7/30/2018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BC275B-07AD-4C9E-AB1F-13419A9373DE}"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5" name="Rectangle 7"/>
          <p:cNvSpPr/>
          <p:nvPr userDrawn="1"/>
        </p:nvSpPr>
        <p:spPr bwMode="auto">
          <a:xfrm>
            <a:off x="2360613" y="6634163"/>
            <a:ext cx="6784975" cy="228600"/>
          </a:xfrm>
          <a:prstGeom prst="rect">
            <a:avLst/>
          </a:prstGeom>
          <a:solidFill>
            <a:schemeClr val="accent3"/>
          </a:solidFill>
          <a:ln w="9525" cap="flat" cmpd="sng" algn="ctr">
            <a:noFill/>
            <a:prstDash val="solid"/>
            <a:round/>
            <a:headEnd type="none" w="med" len="med"/>
            <a:tailEnd type="none" w="med" len="med"/>
          </a:ln>
          <a:effectLst/>
        </p:spPr>
        <p:txBody>
          <a:bodyPr/>
          <a:lstStyle/>
          <a:p>
            <a:pPr eaLnBrk="0" hangingPunct="0">
              <a:defRPr/>
            </a:pPr>
            <a:endParaRPr lang="en-US">
              <a:latin typeface="Arial" pitchFamily="34" charset="0"/>
            </a:endParaRPr>
          </a:p>
        </p:txBody>
      </p:sp>
      <p:sp>
        <p:nvSpPr>
          <p:cNvPr id="6" name="Rectangle 8"/>
          <p:cNvSpPr/>
          <p:nvPr userDrawn="1"/>
        </p:nvSpPr>
        <p:spPr bwMode="auto">
          <a:xfrm>
            <a:off x="0" y="6634163"/>
            <a:ext cx="2333625" cy="228600"/>
          </a:xfrm>
          <a:prstGeom prst="rect">
            <a:avLst/>
          </a:prstGeom>
          <a:solidFill>
            <a:schemeClr val="accent3"/>
          </a:solidFill>
          <a:ln w="9525" cap="flat" cmpd="sng" algn="ctr">
            <a:noFill/>
            <a:prstDash val="solid"/>
            <a:round/>
            <a:headEnd type="none" w="med" len="med"/>
            <a:tailEnd type="none" w="med" len="med"/>
          </a:ln>
          <a:effectLst/>
        </p:spPr>
        <p:txBody>
          <a:bodyPr/>
          <a:lstStyle/>
          <a:p>
            <a:pPr eaLnBrk="0" hangingPunct="0">
              <a:defRPr/>
            </a:pPr>
            <a:endParaRPr lang="en-US">
              <a:latin typeface="Arial" pitchFamily="34" charset="0"/>
            </a:endParaRPr>
          </a:p>
        </p:txBody>
      </p:sp>
      <p:sp>
        <p:nvSpPr>
          <p:cNvPr id="7" name="Rectangle 235"/>
          <p:cNvSpPr>
            <a:spLocks noChangeArrowheads="1"/>
          </p:cNvSpPr>
          <p:nvPr/>
        </p:nvSpPr>
        <p:spPr bwMode="auto">
          <a:xfrm>
            <a:off x="2398713" y="6646863"/>
            <a:ext cx="6588125" cy="211137"/>
          </a:xfrm>
          <a:prstGeom prst="rect">
            <a:avLst/>
          </a:prstGeom>
          <a:noFill/>
          <a:ln w="9525" algn="ctr">
            <a:noFill/>
            <a:miter lim="800000"/>
            <a:headEnd/>
            <a:tailEnd/>
          </a:ln>
          <a:effectLst/>
        </p:spPr>
        <p:txBody>
          <a:bodyPr/>
          <a:lstStyle/>
          <a:p>
            <a:pPr marL="171450" indent="-171450" algn="r" eaLnBrk="0" hangingPunct="0">
              <a:lnSpc>
                <a:spcPct val="90000"/>
              </a:lnSpc>
              <a:defRPr/>
            </a:pPr>
            <a:r>
              <a:rPr lang="en-US" sz="1200" b="1" dirty="0">
                <a:solidFill>
                  <a:schemeClr val="bg1"/>
                </a:solidFill>
                <a:ea typeface="Rod"/>
                <a:cs typeface="Rod"/>
              </a:rPr>
              <a:t>Department of Energy  •  Office of Science  •  Biological and Environmental Research</a:t>
            </a:r>
          </a:p>
        </p:txBody>
      </p:sp>
      <p:sp>
        <p:nvSpPr>
          <p:cNvPr id="2" name="Title 1"/>
          <p:cNvSpPr>
            <a:spLocks noGrp="1"/>
          </p:cNvSpPr>
          <p:nvPr>
            <p:ph type="title"/>
          </p:nvPr>
        </p:nvSpPr>
        <p:spPr>
          <a:xfrm>
            <a:off x="457200" y="381000"/>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838200" y="1600200"/>
            <a:ext cx="38481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838700" y="1600200"/>
            <a:ext cx="3848100" cy="4525963"/>
          </a:xfrm>
        </p:spPr>
        <p:txBody>
          <a:bodyPr/>
          <a:lstStyle/>
          <a:p>
            <a:pPr lvl="0"/>
            <a:endParaRPr lang="en-US" noProof="0"/>
          </a:p>
        </p:txBody>
      </p:sp>
      <p:sp>
        <p:nvSpPr>
          <p:cNvPr id="9" name="Slide Number Placeholder 4"/>
          <p:cNvSpPr>
            <a:spLocks noGrp="1"/>
          </p:cNvSpPr>
          <p:nvPr>
            <p:ph type="sldNum" sz="quarter" idx="10"/>
          </p:nvPr>
        </p:nvSpPr>
        <p:spPr/>
        <p:txBody>
          <a:bodyPr/>
          <a:lstStyle>
            <a:lvl1pPr eaLnBrk="0" hangingPunct="0">
              <a:defRPr>
                <a:latin typeface="Arial" charset="0"/>
              </a:defRPr>
            </a:lvl1pPr>
          </a:lstStyle>
          <a:p>
            <a:pPr>
              <a:defRPr/>
            </a:pPr>
            <a:fld id="{2113C00A-46C3-4695-A1BF-A4D51761E616}" type="slidenum">
              <a:rPr lang="en-US"/>
              <a:pPr>
                <a:defRPr/>
              </a:pPr>
              <a:t>‹#›</a:t>
            </a:fld>
            <a:endParaRPr lang="en-US"/>
          </a:p>
        </p:txBody>
      </p:sp>
      <p:sp>
        <p:nvSpPr>
          <p:cNvPr id="10" name="Rectangle 235"/>
          <p:cNvSpPr>
            <a:spLocks noChangeArrowheads="1"/>
          </p:cNvSpPr>
          <p:nvPr userDrawn="1"/>
        </p:nvSpPr>
        <p:spPr bwMode="auto">
          <a:xfrm>
            <a:off x="-34926" y="6646863"/>
            <a:ext cx="2320925" cy="274637"/>
          </a:xfrm>
          <a:prstGeom prst="rect">
            <a:avLst/>
          </a:prstGeom>
          <a:noFill/>
          <a:ln w="9525" algn="ctr">
            <a:noFill/>
            <a:miter lim="800000"/>
            <a:headEnd/>
            <a:tailEnd/>
          </a:ln>
          <a:effectLst/>
        </p:spPr>
        <p:txBody>
          <a:bodyPr/>
          <a:lstStyle/>
          <a:p>
            <a:pPr marL="171450" indent="-171450" eaLnBrk="0" hangingPunct="0">
              <a:lnSpc>
                <a:spcPct val="90000"/>
              </a:lnSpc>
              <a:defRPr/>
            </a:pPr>
            <a:fld id="{3CF22588-4ED6-4D73-B710-A92B6386A90D}" type="slidenum">
              <a:rPr lang="en-US" sz="1000">
                <a:solidFill>
                  <a:schemeClr val="bg1"/>
                </a:solidFill>
                <a:ea typeface="Rod"/>
                <a:cs typeface="Rod"/>
              </a:rPr>
              <a:pPr marL="171450" indent="-171450" eaLnBrk="0" hangingPunct="0">
                <a:lnSpc>
                  <a:spcPct val="90000"/>
                </a:lnSpc>
                <a:defRPr/>
              </a:pPr>
              <a:t>‹#›</a:t>
            </a:fld>
            <a:r>
              <a:rPr lang="en-US" sz="1000" dirty="0">
                <a:solidFill>
                  <a:schemeClr val="bg1"/>
                </a:solidFill>
                <a:ea typeface="Rod"/>
                <a:cs typeface="Rod"/>
              </a:rPr>
              <a:t>	 </a:t>
            </a:r>
            <a:r>
              <a:rPr lang="en-US" sz="1200" b="1" dirty="0">
                <a:solidFill>
                  <a:schemeClr val="bg1"/>
                </a:solidFill>
                <a:ea typeface="Rod"/>
                <a:cs typeface="Rod"/>
              </a:rPr>
              <a:t>BER Climate Research</a:t>
            </a:r>
          </a:p>
        </p:txBody>
      </p:sp>
    </p:spTree>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7636D64-B606-4833-8E9E-A8FC51B35A1D}" type="datetimeFigureOut">
              <a:rPr lang="en-US" smtClean="0"/>
              <a:pPr/>
              <a:t>7/30/2018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BC275B-07AD-4C9E-AB1F-13419A9373D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7636D64-B606-4833-8E9E-A8FC51B35A1D}" type="datetimeFigureOut">
              <a:rPr lang="en-US" smtClean="0"/>
              <a:pPr/>
              <a:t>7/30/2018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BC275B-07AD-4C9E-AB1F-13419A9373D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7636D64-B606-4833-8E9E-A8FC51B35A1D}" type="datetimeFigureOut">
              <a:rPr lang="en-US" smtClean="0"/>
              <a:pPr/>
              <a:t>7/30/2018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BC275B-07AD-4C9E-AB1F-13419A9373D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7636D64-B606-4833-8E9E-A8FC51B35A1D}" type="datetimeFigureOut">
              <a:rPr lang="en-US" smtClean="0"/>
              <a:pPr/>
              <a:t>7/30/2018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5BC275B-07AD-4C9E-AB1F-13419A9373D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7636D64-B606-4833-8E9E-A8FC51B35A1D}" type="datetimeFigureOut">
              <a:rPr lang="en-US" smtClean="0"/>
              <a:pPr/>
              <a:t>7/30/2018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5BC275B-07AD-4C9E-AB1F-13419A9373D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636D64-B606-4833-8E9E-A8FC51B35A1D}" type="datetimeFigureOut">
              <a:rPr lang="en-US" smtClean="0"/>
              <a:pPr/>
              <a:t>7/30/2018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5BC275B-07AD-4C9E-AB1F-13419A9373D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7636D64-B606-4833-8E9E-A8FC51B35A1D}" type="datetimeFigureOut">
              <a:rPr lang="en-US" smtClean="0"/>
              <a:pPr/>
              <a:t>7/30/2018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BC275B-07AD-4C9E-AB1F-13419A9373D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7636D64-B606-4833-8E9E-A8FC51B35A1D}" type="datetimeFigureOut">
              <a:rPr lang="en-US" smtClean="0"/>
              <a:pPr/>
              <a:t>7/30/2018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BC275B-07AD-4C9E-AB1F-13419A9373D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636D64-B606-4833-8E9E-A8FC51B35A1D}" type="datetimeFigureOut">
              <a:rPr lang="en-US" smtClean="0"/>
              <a:pPr/>
              <a:t>7/30/2018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BC275B-07AD-4C9E-AB1F-13419A9373D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91903EA8-E496-5345-8ED0-2F3FE249B69E}"/>
              </a:ext>
            </a:extLst>
          </p:cNvPr>
          <p:cNvPicPr>
            <a:picLocks noChangeAspect="1"/>
          </p:cNvPicPr>
          <p:nvPr/>
        </p:nvPicPr>
        <p:blipFill>
          <a:blip r:embed="rId3"/>
          <a:stretch>
            <a:fillRect/>
          </a:stretch>
        </p:blipFill>
        <p:spPr>
          <a:xfrm>
            <a:off x="4556288" y="685800"/>
            <a:ext cx="4587712" cy="2379756"/>
          </a:xfrm>
          <a:prstGeom prst="rect">
            <a:avLst/>
          </a:prstGeom>
        </p:spPr>
      </p:pic>
      <p:pic>
        <p:nvPicPr>
          <p:cNvPr id="12" name="Picture 11">
            <a:extLst>
              <a:ext uri="{FF2B5EF4-FFF2-40B4-BE49-F238E27FC236}">
                <a16:creationId xmlns:a16="http://schemas.microsoft.com/office/drawing/2014/main" id="{6A598B03-92FA-244F-8A48-1742254C8CD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91005" y="3124200"/>
            <a:ext cx="4562541" cy="3195554"/>
          </a:xfrm>
          <a:prstGeom prst="rect">
            <a:avLst/>
          </a:prstGeom>
        </p:spPr>
      </p:pic>
      <p:sp>
        <p:nvSpPr>
          <p:cNvPr id="4" name="TextBox 4"/>
          <p:cNvSpPr txBox="1">
            <a:spLocks noChangeArrowheads="1"/>
          </p:cNvSpPr>
          <p:nvPr/>
        </p:nvSpPr>
        <p:spPr bwMode="auto">
          <a:xfrm>
            <a:off x="444500" y="3759200"/>
            <a:ext cx="184150" cy="369888"/>
          </a:xfrm>
          <a:prstGeom prst="rect">
            <a:avLst/>
          </a:prstGeom>
          <a:noFill/>
          <a:ln w="9525">
            <a:noFill/>
            <a:miter lim="800000"/>
            <a:headEnd/>
            <a:tailEnd/>
          </a:ln>
        </p:spPr>
        <p:txBody>
          <a:bodyPr wrap="none">
            <a:spAutoFit/>
          </a:bodyPr>
          <a:lstStyle/>
          <a:p>
            <a:endParaRPr lang="en-US"/>
          </a:p>
        </p:txBody>
      </p:sp>
      <p:sp>
        <p:nvSpPr>
          <p:cNvPr id="5" name="TextBox 4"/>
          <p:cNvSpPr txBox="1"/>
          <p:nvPr/>
        </p:nvSpPr>
        <p:spPr>
          <a:xfrm>
            <a:off x="0" y="133290"/>
            <a:ext cx="7239000" cy="400110"/>
          </a:xfrm>
          <a:prstGeom prst="rect">
            <a:avLst/>
          </a:prstGeom>
          <a:noFill/>
        </p:spPr>
        <p:txBody>
          <a:bodyPr wrap="square">
            <a:spAutoFit/>
          </a:bodyPr>
          <a:lstStyle/>
          <a:p>
            <a:pPr>
              <a:defRPr/>
            </a:pPr>
            <a:r>
              <a:rPr lang="en-US" sz="2000" b="1" dirty="0"/>
              <a:t>Earth system model variability metrics</a:t>
            </a:r>
          </a:p>
        </p:txBody>
      </p:sp>
      <p:sp>
        <p:nvSpPr>
          <p:cNvPr id="18" name="TextBox 17"/>
          <p:cNvSpPr txBox="1"/>
          <p:nvPr/>
        </p:nvSpPr>
        <p:spPr>
          <a:xfrm>
            <a:off x="0" y="664487"/>
            <a:ext cx="4656856" cy="5355312"/>
          </a:xfrm>
          <a:prstGeom prst="rect">
            <a:avLst/>
          </a:prstGeom>
          <a:noFill/>
        </p:spPr>
        <p:txBody>
          <a:bodyPr wrap="square" rtlCol="0">
            <a:spAutoFit/>
          </a:bodyPr>
          <a:lstStyle/>
          <a:p>
            <a:r>
              <a:rPr lang="en-US" u="sng" dirty="0"/>
              <a:t>Objective:</a:t>
            </a:r>
            <a:r>
              <a:rPr lang="en-US" dirty="0"/>
              <a:t> Develop an innovative set of objective tests and metrics to gauge how well Earth system models (ESMs) simulate observed modes of extratropical variability.</a:t>
            </a:r>
          </a:p>
          <a:p>
            <a:endParaRPr lang="en-US" dirty="0"/>
          </a:p>
          <a:p>
            <a:r>
              <a:rPr lang="en-US" u="sng" dirty="0"/>
              <a:t>Research:</a:t>
            </a:r>
            <a:r>
              <a:rPr lang="en-US" dirty="0">
                <a:cs typeface="Calibri"/>
              </a:rPr>
              <a:t>  Exploring several viable approaches, a new analysis method, the “Common Basis Function” approach, has been implemented.  Our approach indicates that modern ESMs (CMIP5) are performing better than hitherto suggested, with in many cases the dominant bias being an overestimation of variability.</a:t>
            </a:r>
          </a:p>
          <a:p>
            <a:endParaRPr lang="en-US" u="sng" dirty="0"/>
          </a:p>
          <a:p>
            <a:r>
              <a:rPr lang="en-US" u="sng" dirty="0"/>
              <a:t>Impact:</a:t>
            </a:r>
            <a:r>
              <a:rPr lang="en-US" dirty="0">
                <a:cs typeface="Calibri"/>
              </a:rPr>
              <a:t> This study provides robust metrics to compare simulated interannual to interdecadal variability with observations that was previously lacking. This will enable a more rigorous examination of simulated variability and help improve our understanding of ESM behavior.</a:t>
            </a:r>
            <a:endParaRPr lang="en-US" dirty="0"/>
          </a:p>
        </p:txBody>
      </p:sp>
      <p:sp>
        <p:nvSpPr>
          <p:cNvPr id="14" name="TextBox 13"/>
          <p:cNvSpPr txBox="1"/>
          <p:nvPr/>
        </p:nvSpPr>
        <p:spPr>
          <a:xfrm>
            <a:off x="-18815" y="2662296"/>
            <a:ext cx="184666" cy="369332"/>
          </a:xfrm>
          <a:prstGeom prst="rect">
            <a:avLst/>
          </a:prstGeom>
          <a:noFill/>
        </p:spPr>
        <p:txBody>
          <a:bodyPr wrap="none" rtlCol="0">
            <a:spAutoFit/>
          </a:bodyPr>
          <a:lstStyle/>
          <a:p>
            <a:endParaRPr lang="en-US" dirty="0"/>
          </a:p>
        </p:txBody>
      </p:sp>
      <p:sp>
        <p:nvSpPr>
          <p:cNvPr id="28" name="TextBox 27"/>
          <p:cNvSpPr txBox="1"/>
          <p:nvPr/>
        </p:nvSpPr>
        <p:spPr>
          <a:xfrm>
            <a:off x="4970391" y="557622"/>
            <a:ext cx="3759505" cy="276999"/>
          </a:xfrm>
          <a:prstGeom prst="rect">
            <a:avLst/>
          </a:prstGeom>
          <a:noFill/>
        </p:spPr>
        <p:txBody>
          <a:bodyPr wrap="square" rtlCol="0">
            <a:spAutoFit/>
          </a:bodyPr>
          <a:lstStyle/>
          <a:p>
            <a:pPr algn="ctr"/>
            <a:r>
              <a:rPr lang="en-US" sz="1200" b="1" dirty="0"/>
              <a:t>Extratropical modes of variability</a:t>
            </a:r>
            <a:endParaRPr lang="en-US" sz="1200" dirty="0"/>
          </a:p>
        </p:txBody>
      </p:sp>
      <p:sp>
        <p:nvSpPr>
          <p:cNvPr id="21" name="TextBox 20"/>
          <p:cNvSpPr txBox="1"/>
          <p:nvPr/>
        </p:nvSpPr>
        <p:spPr>
          <a:xfrm>
            <a:off x="5617698" y="2608256"/>
            <a:ext cx="184666" cy="461665"/>
          </a:xfrm>
          <a:prstGeom prst="rect">
            <a:avLst/>
          </a:prstGeom>
          <a:noFill/>
        </p:spPr>
        <p:txBody>
          <a:bodyPr wrap="none" rtlCol="0">
            <a:spAutoFit/>
          </a:bodyPr>
          <a:lstStyle/>
          <a:p>
            <a:endParaRPr lang="en-US" sz="800" b="1" dirty="0"/>
          </a:p>
          <a:p>
            <a:endParaRPr lang="en-US" sz="800" b="1" dirty="0"/>
          </a:p>
          <a:p>
            <a:endParaRPr lang="en-US" sz="800" dirty="0"/>
          </a:p>
        </p:txBody>
      </p:sp>
      <p:sp>
        <p:nvSpPr>
          <p:cNvPr id="26" name="Rectangle 25"/>
          <p:cNvSpPr/>
          <p:nvPr/>
        </p:nvSpPr>
        <p:spPr>
          <a:xfrm>
            <a:off x="4581459" y="1029280"/>
            <a:ext cx="76200" cy="76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14020" y="6019800"/>
            <a:ext cx="7557820" cy="646331"/>
          </a:xfrm>
          <a:prstGeom prst="rect">
            <a:avLst/>
          </a:prstGeom>
          <a:noFill/>
        </p:spPr>
        <p:txBody>
          <a:bodyPr wrap="square" rtlCol="0">
            <a:spAutoFit/>
          </a:bodyPr>
          <a:lstStyle/>
          <a:p>
            <a:r>
              <a:rPr lang="en-US" sz="1200" dirty="0"/>
              <a:t>Lee, J., K. Sperber, P. Gleckler, C. </a:t>
            </a:r>
            <a:r>
              <a:rPr lang="en-US" sz="1200" dirty="0" err="1"/>
              <a:t>Bonfils</a:t>
            </a:r>
            <a:r>
              <a:rPr lang="en-US" sz="1200" dirty="0"/>
              <a:t>, K. Taylor, 2018: </a:t>
            </a:r>
          </a:p>
          <a:p>
            <a:r>
              <a:rPr lang="en-US" sz="1200" dirty="0"/>
              <a:t>Quantifying the agreement between observed and simulated extratropical modes of interannual variability, </a:t>
            </a:r>
            <a:r>
              <a:rPr lang="en-US" sz="1200" i="1" dirty="0" err="1"/>
              <a:t>Clim</a:t>
            </a:r>
            <a:r>
              <a:rPr lang="en-US" sz="1200" i="1" dirty="0"/>
              <a:t> </a:t>
            </a:r>
            <a:r>
              <a:rPr lang="en-US" sz="1200" i="1" dirty="0" err="1"/>
              <a:t>Dyn</a:t>
            </a:r>
            <a:r>
              <a:rPr lang="en-US" sz="1200" i="1" dirty="0"/>
              <a:t>, </a:t>
            </a:r>
            <a:r>
              <a:rPr lang="en-US" sz="1200" dirty="0"/>
              <a:t>(</a:t>
            </a:r>
            <a:r>
              <a:rPr lang="en-US" sz="1200" dirty="0" err="1"/>
              <a:t>doi</a:t>
            </a:r>
            <a:r>
              <a:rPr lang="en-US" sz="1200" dirty="0"/>
              <a:t>: https://doi.org/10.1007/s00382-018-4355-4)</a:t>
            </a:r>
          </a:p>
        </p:txBody>
      </p:sp>
      <p:sp>
        <p:nvSpPr>
          <p:cNvPr id="20" name="TextBox 19"/>
          <p:cNvSpPr txBox="1"/>
          <p:nvPr/>
        </p:nvSpPr>
        <p:spPr>
          <a:xfrm>
            <a:off x="4953000" y="3048000"/>
            <a:ext cx="3657600" cy="276999"/>
          </a:xfrm>
          <a:prstGeom prst="rect">
            <a:avLst/>
          </a:prstGeom>
          <a:noFill/>
        </p:spPr>
        <p:txBody>
          <a:bodyPr wrap="square" rtlCol="0">
            <a:spAutoFit/>
          </a:bodyPr>
          <a:lstStyle/>
          <a:p>
            <a:pPr algn="ctr"/>
            <a:r>
              <a:rPr lang="en-US" sz="1200" b="1" dirty="0"/>
              <a:t>Metrics summary: Root-mean-square error</a:t>
            </a:r>
            <a:endParaRPr lang="en-US" sz="1200" dirty="0"/>
          </a:p>
        </p:txBody>
      </p:sp>
      <p:pic>
        <p:nvPicPr>
          <p:cNvPr id="3" name="Picture 2">
            <a:extLst>
              <a:ext uri="{FF2B5EF4-FFF2-40B4-BE49-F238E27FC236}">
                <a16:creationId xmlns:a16="http://schemas.microsoft.com/office/drawing/2014/main" id="{FDAC3266-D4E0-9D41-8413-7FED854D70B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402546" y="29113"/>
            <a:ext cx="1651000" cy="541528"/>
          </a:xfrm>
          <a:prstGeom prst="rect">
            <a:avLst/>
          </a:prstGeom>
        </p:spPr>
      </p:pic>
    </p:spTree>
  </p:cSld>
  <p:clrMapOvr>
    <a:masterClrMapping/>
  </p:clrMapOvr>
  <p:transition spd="slow"/>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187</Words>
  <Application>Microsoft Office PowerPoint</Application>
  <PresentationFormat>On-screen Show (4:3)</PresentationFormat>
  <Paragraphs>12</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Rod</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2013-03-21T23:09:08Z</dcterms:created>
  <dcterms:modified xsi:type="dcterms:W3CDTF">2018-07-30T21:35:44Z</dcterms:modified>
</cp:coreProperties>
</file>