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9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Khan, Zarrar" initials="KZ" lastIdx="1" clrIdx="1">
    <p:extLst>
      <p:ext uri="{19B8F6BF-5375-455C-9EA6-DF929625EA0E}">
        <p15:presenceInfo xmlns:p15="http://schemas.microsoft.com/office/powerpoint/2012/main" userId="S::zarrar.khan@pnnl.gov::095bd260-8ef1-42ff-97e1-3419182a8708" providerId="AD"/>
      </p:ext>
    </p:extLst>
  </p:cmAuthor>
  <p:cmAuthor id="3" name="Campbell, Holly M" initials="CHM" lastIdx="1" clrIdx="2">
    <p:extLst>
      <p:ext uri="{19B8F6BF-5375-455C-9EA6-DF929625EA0E}">
        <p15:presenceInfo xmlns:p15="http://schemas.microsoft.com/office/powerpoint/2012/main" userId="S::holly.campbell@pnnl.gov::c4d0878e-c000-43c1-808f-30e12e26e7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B222C-8083-4CCA-958C-79B8B7425334}" v="1" dt="2021-10-27T15:16:25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5" autoAdjust="0"/>
  </p:normalViewPr>
  <p:slideViewPr>
    <p:cSldViewPr>
      <p:cViewPr varScale="1">
        <p:scale>
          <a:sx n="87" d="100"/>
          <a:sy n="87" d="100"/>
        </p:scale>
        <p:origin x="122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E4994EC3-89E8-4DE9-A84C-CA5D1FD32B25}"/>
    <pc:docChg chg="custSel">
      <pc:chgData name="Mundy, Beth E" userId="09c03546-1d2d-4d82-89e1-bb5e2a2e687b" providerId="ADAL" clId="{E4994EC3-89E8-4DE9-A84C-CA5D1FD32B25}" dt="2021-10-27T16:47:26.737" v="0" actId="1592"/>
      <pc:docMkLst>
        <pc:docMk/>
      </pc:docMkLst>
      <pc:sldChg chg="delCm">
        <pc:chgData name="Mundy, Beth E" userId="09c03546-1d2d-4d82-89e1-bb5e2a2e687b" providerId="ADAL" clId="{E4994EC3-89E8-4DE9-A84C-CA5D1FD32B25}" dt="2021-10-27T16:47:26.737" v="0" actId="1592"/>
        <pc:sldMkLst>
          <pc:docMk/>
          <pc:sldMk cId="735249744" sldId="259"/>
        </pc:sldMkLst>
      </pc:sldChg>
    </pc:docChg>
  </pc:docChgLst>
  <pc:docChgLst>
    <pc:chgData name="Campbell, Holly M" userId="c4d0878e-c000-43c1-808f-30e12e26e7a4" providerId="ADAL" clId="{A79B222C-8083-4CCA-958C-79B8B7425334}"/>
    <pc:docChg chg="custSel modSld">
      <pc:chgData name="Campbell, Holly M" userId="c4d0878e-c000-43c1-808f-30e12e26e7a4" providerId="ADAL" clId="{A79B222C-8083-4CCA-958C-79B8B7425334}" dt="2021-10-27T15:17:11.868" v="40" actId="20577"/>
      <pc:docMkLst>
        <pc:docMk/>
      </pc:docMkLst>
      <pc:sldChg chg="modSp mod addCm modCm">
        <pc:chgData name="Campbell, Holly M" userId="c4d0878e-c000-43c1-808f-30e12e26e7a4" providerId="ADAL" clId="{A79B222C-8083-4CCA-958C-79B8B7425334}" dt="2021-10-27T15:17:11.868" v="40" actId="20577"/>
        <pc:sldMkLst>
          <pc:docMk/>
          <pc:sldMk cId="735249744" sldId="259"/>
        </pc:sldMkLst>
        <pc:spChg chg="mod">
          <ac:chgData name="Campbell, Holly M" userId="c4d0878e-c000-43c1-808f-30e12e26e7a4" providerId="ADAL" clId="{A79B222C-8083-4CCA-958C-79B8B7425334}" dt="2021-10-27T15:17:11.868" v="40" actId="20577"/>
          <ac:spMkLst>
            <pc:docMk/>
            <pc:sldMk cId="735249744" sldId="259"/>
            <ac:spMk id="30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03412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9326/ac046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738" y="1066800"/>
            <a:ext cx="4520973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Develop and apply a novel methodology using “interconnectivity indices” to explicitly quantify interconnectivity among energy, water, and land systems.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Characterized interconnectivity among sectors via two novel indices, </a:t>
            </a:r>
            <a:r>
              <a:rPr lang="en-US" sz="1400" i="1" dirty="0"/>
              <a:t>Magnitude</a:t>
            </a:r>
            <a:r>
              <a:rPr lang="en-US" sz="1400" dirty="0"/>
              <a:t> and </a:t>
            </a:r>
            <a:r>
              <a:rPr lang="en-US" sz="1400" i="1" dirty="0"/>
              <a:t>Spread, </a:t>
            </a:r>
            <a:r>
              <a:rPr lang="en-US" sz="1400" dirty="0"/>
              <a:t>which together capture both the strength of sector interconnections and the extent of their distribution across multiple sectors.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Applied the methodology across the U.S. to explore the implications of global human and Earth system changes for future U.S. energy-water-agriculture systems.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This approach enables the quantification of interconnectivity and its future evolution at large spatial scales.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The results highlight regions of </a:t>
            </a:r>
            <a:r>
              <a:rPr lang="en-US" sz="1400"/>
              <a:t>high interconnectivity that </a:t>
            </a:r>
            <a:r>
              <a:rPr lang="en-US" sz="1400" dirty="0"/>
              <a:t>might benefit from future coordinated, multi-sector resource co-management.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The flexible and reproducible methodology can be applied to diverse geographical and sectoral contexts.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332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Understanding the Evolution of U.S. Energy, Water, and Agriculture Interconnections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585492" y="6075402"/>
            <a:ext cx="4433004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Khan Z, TB Wild, GC Iyer, M Hejazi, and CR Vernon. 2021. 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“The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future evolution of energy-water-agriculture interconnectivity across the 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US.”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Environmental </a:t>
            </a:r>
            <a:r>
              <a:rPr lang="en-US" altLang="en-US" sz="1000" i="1">
                <a:solidFill>
                  <a:srgbClr val="000000"/>
                </a:solidFill>
                <a:latin typeface="+mn-lt"/>
              </a:rPr>
              <a:t>Research Letters,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DOI: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  <a:hlinkClick r:id="rId3"/>
              </a:rPr>
              <a:t>10.1088/1748-9326</a:t>
            </a:r>
            <a:r>
              <a:rPr lang="en-US" altLang="en-US" sz="1000">
                <a:solidFill>
                  <a:srgbClr val="000000"/>
                </a:solidFill>
                <a:latin typeface="+mn-lt"/>
                <a:hlinkClick r:id="rId3"/>
              </a:rPr>
              <a:t>/ac046c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. 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578711" y="4855984"/>
            <a:ext cx="4554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Two new indices, Magnitude and Spread</a:t>
            </a:r>
            <a:r>
              <a:rPr lang="en-US" altLang="en-US" sz="1200" b="1" i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quantify the future evolution in time and space of energy-water-agricultural interconnectivity. Transitioning to a low-carbon economy increases the Magnitude index as a result of biomass production strengthening energy, water, and land linkages.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E2D5C-D5ED-4632-BB5B-F767165AFE92}"/>
              </a:ext>
            </a:extLst>
          </p:cNvPr>
          <p:cNvSpPr txBox="1"/>
          <p:nvPr/>
        </p:nvSpPr>
        <p:spPr>
          <a:xfrm>
            <a:off x="5253936" y="3961958"/>
            <a:ext cx="167070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rgbClr val="000000"/>
                </a:solidFill>
              </a:rPr>
              <a:t>Dynamic physical flows of sectoral commodities by state</a:t>
            </a:r>
            <a:endParaRPr lang="en-US" sz="105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391C96-EECC-448D-9708-5B806DBEF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10" y="1126678"/>
            <a:ext cx="4412889" cy="12809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4DE169-8300-4328-B223-EB09AC68D3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05"/>
          <a:stretch/>
        </p:blipFill>
        <p:spPr>
          <a:xfrm>
            <a:off x="4486906" y="2298147"/>
            <a:ext cx="4646341" cy="1280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171C5-BA3A-45F9-8E99-520D3E11FF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15"/>
          <a:stretch/>
        </p:blipFill>
        <p:spPr>
          <a:xfrm>
            <a:off x="7086600" y="3470313"/>
            <a:ext cx="1219200" cy="1328861"/>
          </a:xfrm>
          <a:prstGeom prst="rect">
            <a:avLst/>
          </a:prstGeom>
          <a:noFill/>
          <a:ln w="22225"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064FBE-E736-4B53-91D4-98A5D64EA16F}"/>
              </a:ext>
            </a:extLst>
          </p:cNvPr>
          <p:cNvCxnSpPr>
            <a:cxnSpLocks/>
          </p:cNvCxnSpPr>
          <p:nvPr/>
        </p:nvCxnSpPr>
        <p:spPr>
          <a:xfrm flipV="1">
            <a:off x="7315200" y="2938613"/>
            <a:ext cx="76200" cy="8442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49744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F155D124A184C9BF1B50050B51435" ma:contentTypeVersion="9" ma:contentTypeDescription="Create a new document." ma:contentTypeScope="" ma:versionID="76b66b382f32239fb8eb5587618611d5">
  <xsd:schema xmlns:xsd="http://www.w3.org/2001/XMLSchema" xmlns:xs="http://www.w3.org/2001/XMLSchema" xmlns:p="http://schemas.microsoft.com/office/2006/metadata/properties" xmlns:ns3="964f4f91-4ecc-4750-a526-be4b92b86cea" xmlns:ns4="9e4d5393-76ff-473a-9772-6626c388b195" targetNamespace="http://schemas.microsoft.com/office/2006/metadata/properties" ma:root="true" ma:fieldsID="e0e6ef770c664e67c80b30f37b1af245" ns3:_="" ns4:_="">
    <xsd:import namespace="964f4f91-4ecc-4750-a526-be4b92b86cea"/>
    <xsd:import namespace="9e4d5393-76ff-473a-9772-6626c388b1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f4f91-4ecc-4750-a526-be4b92b86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5393-76ff-473a-9772-6626c388b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9e4d5393-76ff-473a-9772-6626c388b195"/>
    <ds:schemaRef ds:uri="http://schemas.microsoft.com/office/2006/documentManagement/types"/>
    <ds:schemaRef ds:uri="http://purl.org/dc/dcmitype/"/>
    <ds:schemaRef ds:uri="http://schemas.microsoft.com/office/infopath/2007/PartnerControls"/>
    <ds:schemaRef ds:uri="964f4f91-4ecc-4750-a526-be4b92b86cea"/>
  </ds:schemaRefs>
</ds:datastoreItem>
</file>

<file path=customXml/itemProps2.xml><?xml version="1.0" encoding="utf-8"?>
<ds:datastoreItem xmlns:ds="http://schemas.openxmlformats.org/officeDocument/2006/customXml" ds:itemID="{CBE6DA58-8AF5-4706-8AC7-89C123262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4f4f91-4ecc-4750-a526-be4b92b86cea"/>
    <ds:schemaRef ds:uri="9e4d5393-76ff-473a-9772-6626c388b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6180</TotalTime>
  <Words>263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Khan, Zarrar</cp:lastModifiedBy>
  <cp:revision>30</cp:revision>
  <cp:lastPrinted>2011-05-11T17:30:12Z</cp:lastPrinted>
  <dcterms:created xsi:type="dcterms:W3CDTF">2017-11-02T21:19:41Z</dcterms:created>
  <dcterms:modified xsi:type="dcterms:W3CDTF">2021-10-29T13:38:59Z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0x010100904F155D124A184C9BF1B50050B51435</vt:lpwstr>
  </property>
  <property fmtid="{D5CDD505-2E9C-101B-9397-08002B2CF9AE}" pid="4" name="Order">
    <vt:r8>3400</vt:r8>
  </property>
</Properties>
</file>