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5BC"/>
    <a:srgbClr val="E86E25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04" autoAdjust="0"/>
    <p:restoredTop sz="94878" autoAdjust="0"/>
  </p:normalViewPr>
  <p:slideViewPr>
    <p:cSldViewPr snapToGrid="0" snapToObjects="1">
      <p:cViewPr varScale="1">
        <p:scale>
          <a:sx n="151" d="100"/>
          <a:sy n="151" d="100"/>
        </p:scale>
        <p:origin x="-2144" y="-104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358" y="6367585"/>
            <a:ext cx="226000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868026" y="6382353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392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76" y="6293638"/>
            <a:ext cx="548640" cy="52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doi.org/10.1029/2019JG0055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700" dirty="0"/>
              <a:t>The Central Amazon biomass sink under current and future atmospheric CO</a:t>
            </a:r>
            <a:r>
              <a:rPr lang="en-US" sz="1700" baseline="-25000" dirty="0"/>
              <a:t>2</a:t>
            </a:r>
            <a:r>
              <a:rPr lang="en-US" sz="1700" dirty="0"/>
              <a:t>: Predictions from big-leaf and demographic vegetation models</a:t>
            </a:r>
            <a:r>
              <a:rPr lang="en-US" sz="1700" dirty="0"/>
              <a:t> </a:t>
            </a:r>
            <a:endParaRPr lang="en-US" sz="17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2522484" y="6278157"/>
            <a:ext cx="4200358" cy="68829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800" dirty="0" smtClean="0">
                <a:latin typeface="+mn-lt"/>
              </a:rPr>
              <a:t> </a:t>
            </a:r>
            <a:r>
              <a:rPr lang="en-US" sz="800" dirty="0">
                <a:latin typeface="+mn-lt"/>
              </a:rPr>
              <a:t>Holm, J. A., Knox, R. G., Zhu, Q., Fisher, R. A., </a:t>
            </a:r>
            <a:r>
              <a:rPr lang="en-US" sz="800" dirty="0" err="1">
                <a:latin typeface="+mn-lt"/>
              </a:rPr>
              <a:t>Koven</a:t>
            </a:r>
            <a:r>
              <a:rPr lang="en-US" sz="800" dirty="0">
                <a:latin typeface="+mn-lt"/>
              </a:rPr>
              <a:t>, C. D., </a:t>
            </a:r>
            <a:r>
              <a:rPr lang="en-US" sz="800" dirty="0" err="1">
                <a:latin typeface="+mn-lt"/>
              </a:rPr>
              <a:t>Nogueira</a:t>
            </a:r>
            <a:r>
              <a:rPr lang="en-US" sz="800" dirty="0">
                <a:latin typeface="+mn-lt"/>
              </a:rPr>
              <a:t> Lima, A. J., et al ( 2020). The Central Amazon biomass sink under current and future atmospheric CO</a:t>
            </a:r>
            <a:r>
              <a:rPr lang="en-US" sz="800" baseline="-25000" dirty="0">
                <a:latin typeface="+mn-lt"/>
              </a:rPr>
              <a:t>2</a:t>
            </a:r>
            <a:r>
              <a:rPr lang="en-US" sz="800" dirty="0">
                <a:latin typeface="+mn-lt"/>
              </a:rPr>
              <a:t>: Predictions from big‐leaf and demographic vegetation models. </a:t>
            </a:r>
            <a:r>
              <a:rPr lang="en-US" sz="800" i="1" dirty="0">
                <a:latin typeface="+mn-lt"/>
              </a:rPr>
              <a:t>Journal of Geophysical Research: Biogeosciences</a:t>
            </a:r>
            <a:r>
              <a:rPr lang="en-US" sz="800" dirty="0">
                <a:latin typeface="+mn-lt"/>
              </a:rPr>
              <a:t>, 125, e2019JG005500. </a:t>
            </a:r>
            <a:r>
              <a:rPr lang="en-US" sz="800" dirty="0">
                <a:latin typeface="+mn-lt"/>
                <a:hlinkClick r:id="rId2"/>
              </a:rPr>
              <a:t>https://doi.org/10.1029/2019JG005500</a:t>
            </a:r>
            <a:r>
              <a:rPr lang="en-US" sz="800" dirty="0">
                <a:latin typeface="+mn-lt"/>
              </a:rPr>
              <a:t> </a:t>
            </a:r>
            <a:endParaRPr lang="en-US" sz="800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5772861" y="4881371"/>
            <a:ext cx="2115914" cy="278130"/>
          </a:xfrm>
        </p:spPr>
        <p:txBody>
          <a:bodyPr/>
          <a:lstStyle/>
          <a:p>
            <a:r>
              <a:rPr lang="en-US" sz="1600" dirty="0" smtClean="0"/>
              <a:t>Research Details</a:t>
            </a:r>
            <a:endParaRPr lang="en-US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5575433" y="3206168"/>
            <a:ext cx="2560470" cy="274638"/>
          </a:xfrm>
        </p:spPr>
        <p:txBody>
          <a:bodyPr/>
          <a:lstStyle/>
          <a:p>
            <a:r>
              <a:rPr lang="en-US" sz="1600" dirty="0" smtClean="0"/>
              <a:t>Significance and Impact</a:t>
            </a:r>
            <a:endParaRPr lang="en-US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4843952" y="1040569"/>
            <a:ext cx="4319576" cy="1214209"/>
          </a:xfrm>
        </p:spPr>
        <p:txBody>
          <a:bodyPr/>
          <a:lstStyle/>
          <a:p>
            <a:pPr marL="0" fontAlgn="auto">
              <a:spcAft>
                <a:spcPts val="0"/>
              </a:spcAft>
              <a:defRPr/>
            </a:pPr>
            <a:r>
              <a:rPr lang="en-US" sz="1150" dirty="0" smtClean="0"/>
              <a:t>We produced a model comparison between two forefront approaches of terrestrial modeling differing in vegetation structure and processes, but rarely directly compared to each other, </a:t>
            </a:r>
            <a:r>
              <a:rPr lang="en-US" sz="1150" dirty="0"/>
              <a:t>at predicting a tropical forest carbon </a:t>
            </a:r>
            <a:r>
              <a:rPr lang="en-US" sz="1150" dirty="0" smtClean="0"/>
              <a:t>sink.</a:t>
            </a:r>
            <a:endParaRPr lang="en-US" sz="1150" dirty="0" smtClean="0"/>
          </a:p>
          <a:p>
            <a:pPr marL="0" fontAlgn="auto">
              <a:spcAft>
                <a:spcPts val="0"/>
              </a:spcAft>
              <a:defRPr/>
            </a:pPr>
            <a:r>
              <a:rPr lang="en-US" sz="1150" dirty="0" smtClean="0"/>
              <a:t>With elevating CO</a:t>
            </a:r>
            <a:r>
              <a:rPr lang="en-US" sz="1150" baseline="-25000" dirty="0" smtClean="0"/>
              <a:t>2</a:t>
            </a:r>
            <a:r>
              <a:rPr lang="en-US" sz="1150" dirty="0" smtClean="0"/>
              <a:t> carbon only models predicted large sinks (as expected), but vegetation demography and competition reduced this sink to more realistic predictions while including fine-scale demography, ecosystem heterogeneity that can be evaluated against field data. </a:t>
            </a:r>
          </a:p>
          <a:p>
            <a:pPr marL="0" fontAlgn="auto">
              <a:spcAft>
                <a:spcPts val="0"/>
              </a:spcAft>
              <a:defRPr/>
            </a:pPr>
            <a:r>
              <a:rPr lang="en-US" sz="1150" dirty="0" smtClean="0"/>
              <a:t>The model with phosphorus constraints predicted a substantially lower sink. </a:t>
            </a:r>
            <a:endParaRPr lang="en-US" sz="1150" dirty="0"/>
          </a:p>
          <a:p>
            <a:endParaRPr lang="en-US" sz="115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5752721" y="769040"/>
            <a:ext cx="2531478" cy="274638"/>
          </a:xfrm>
        </p:spPr>
        <p:txBody>
          <a:bodyPr/>
          <a:lstStyle/>
          <a:p>
            <a:r>
              <a:rPr lang="en-US" sz="1600" dirty="0" smtClean="0"/>
              <a:t>Scientific Achievement</a:t>
            </a:r>
            <a:endParaRPr lang="en-US" sz="1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4361990" y="3445143"/>
            <a:ext cx="4787930" cy="847895"/>
          </a:xfrm>
        </p:spPr>
        <p:txBody>
          <a:bodyPr/>
          <a:lstStyle/>
          <a:p>
            <a:pPr marL="0" fontAlgn="auto">
              <a:spcAft>
                <a:spcPts val="0"/>
              </a:spcAft>
              <a:defRPr/>
            </a:pPr>
            <a:r>
              <a:rPr lang="en-US" sz="1150" dirty="0" smtClean="0"/>
              <a:t>Recent studies show that previous biomass sink predictions in tropical forests have been overestimated. </a:t>
            </a:r>
          </a:p>
          <a:p>
            <a:pPr marL="0" fontAlgn="auto">
              <a:spcAft>
                <a:spcPts val="0"/>
              </a:spcAft>
              <a:defRPr/>
            </a:pPr>
            <a:r>
              <a:rPr lang="en-US" sz="1150" dirty="0" smtClean="0"/>
              <a:t>Constraining over-productive sinks from process-based models in ESMs is a top priority for climate predictions. </a:t>
            </a:r>
          </a:p>
          <a:p>
            <a:pPr marL="0" fontAlgn="auto">
              <a:spcAft>
                <a:spcPts val="0"/>
              </a:spcAft>
              <a:defRPr/>
            </a:pPr>
            <a:r>
              <a:rPr lang="en-US" sz="1150" dirty="0">
                <a:latin typeface="Arial"/>
                <a:cs typeface="Arial"/>
              </a:rPr>
              <a:t>We found that model projections differed primarily through variations in nutrient constraints, then carbon allocation, initial biomass, and density-dependent mortality. </a:t>
            </a:r>
          </a:p>
          <a:p>
            <a:pPr marL="0" fontAlgn="auto">
              <a:spcAft>
                <a:spcPts val="0"/>
              </a:spcAft>
              <a:defRPr/>
            </a:pPr>
            <a:endParaRPr lang="en-US" sz="115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5"/>
          </p:nvPr>
        </p:nvSpPr>
        <p:spPr>
          <a:xfrm>
            <a:off x="4309103" y="5149212"/>
            <a:ext cx="4880036" cy="1224287"/>
          </a:xfrm>
        </p:spPr>
        <p:txBody>
          <a:bodyPr>
            <a:noAutofit/>
          </a:bodyPr>
          <a:lstStyle/>
          <a:p>
            <a:pPr marL="0" indent="0" fontAlgn="auto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en-US" sz="1150" dirty="0" smtClean="0"/>
              <a:t>Robust model evaluation of ELM-FATES (Functionally Assembled Terrestrial Ecosystem Simulator) alongside ED2, ELMv1-ECA, and CLM5; as well as the big-leaf models in C-only mode.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150" dirty="0" smtClean="0"/>
              <a:t>This study utilized a</a:t>
            </a:r>
            <a:r>
              <a:rPr lang="en-US" sz="1150" dirty="0" smtClean="0"/>
              <a:t> </a:t>
            </a:r>
            <a:r>
              <a:rPr lang="en-US" sz="1150" dirty="0"/>
              <a:t>15-year dataset of </a:t>
            </a:r>
            <a:r>
              <a:rPr lang="en-US" sz="1150" dirty="0" smtClean="0"/>
              <a:t>detailed forest dynamics</a:t>
            </a:r>
            <a:r>
              <a:rPr lang="en-US" sz="1150" dirty="0"/>
              <a:t> </a:t>
            </a:r>
            <a:r>
              <a:rPr lang="en-US" sz="1150" dirty="0" smtClean="0"/>
              <a:t>in Brazil to evaluate model realization and error. </a:t>
            </a:r>
            <a:endParaRPr lang="en-US" sz="115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160998" y="3821561"/>
            <a:ext cx="1405418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Fig.3 (a) Average present day carbon allocation (% of total biomass allocation) across six plant components. </a:t>
            </a:r>
          </a:p>
          <a:p>
            <a:r>
              <a:rPr lang="en-US" sz="1050" dirty="0" smtClean="0"/>
              <a:t>(b) Difference in the % of carbon allocation between 20</a:t>
            </a:r>
            <a:r>
              <a:rPr lang="en-US" sz="1050" baseline="30000" dirty="0" smtClean="0"/>
              <a:t>th</a:t>
            </a:r>
            <a:r>
              <a:rPr lang="en-US" sz="1050" dirty="0" smtClean="0"/>
              <a:t> century and 21</a:t>
            </a:r>
            <a:r>
              <a:rPr lang="en-US" sz="1050" baseline="30000" dirty="0" smtClean="0"/>
              <a:t>st</a:t>
            </a:r>
            <a:r>
              <a:rPr lang="en-US" sz="1050" dirty="0" smtClean="0"/>
              <a:t> century means, after doubling CO</a:t>
            </a:r>
            <a:r>
              <a:rPr lang="en-US" sz="1050" baseline="-25000" dirty="0" smtClean="0"/>
              <a:t>2</a:t>
            </a:r>
            <a:r>
              <a:rPr lang="en-US" sz="1050" dirty="0" smtClean="0"/>
              <a:t>; shift in C allocation.</a:t>
            </a:r>
            <a:endParaRPr lang="en-US" sz="1050" dirty="0"/>
          </a:p>
        </p:txBody>
      </p:sp>
      <p:pic>
        <p:nvPicPr>
          <p:cNvPr id="14" name="Picture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924" y="923181"/>
            <a:ext cx="1637496" cy="1384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 rotWithShape="1">
          <a:blip r:embed="rId4"/>
          <a:srcRect r="49652"/>
          <a:stretch/>
        </p:blipFill>
        <p:spPr>
          <a:xfrm>
            <a:off x="153286" y="884289"/>
            <a:ext cx="2602980" cy="1791820"/>
          </a:xfrm>
          <a:prstGeom prst="rect">
            <a:avLst/>
          </a:prstGeom>
        </p:spPr>
      </p:pic>
      <p:pic>
        <p:nvPicPr>
          <p:cNvPr id="19" name="Picture 1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056" y="3289668"/>
            <a:ext cx="2312420" cy="293521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 2"/>
          <p:cNvGrpSpPr/>
          <p:nvPr/>
        </p:nvGrpSpPr>
        <p:grpSpPr>
          <a:xfrm>
            <a:off x="4788042" y="1168980"/>
            <a:ext cx="55910" cy="1766069"/>
            <a:chOff x="3977764" y="2723437"/>
            <a:chExt cx="55910" cy="1766069"/>
          </a:xfrm>
        </p:grpSpPr>
        <p:sp>
          <p:nvSpPr>
            <p:cNvPr id="2" name="Oval 1"/>
            <p:cNvSpPr/>
            <p:nvPr/>
          </p:nvSpPr>
          <p:spPr>
            <a:xfrm>
              <a:off x="3978029" y="2723437"/>
              <a:ext cx="55645" cy="55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977764" y="3487087"/>
              <a:ext cx="55645" cy="55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977764" y="4433875"/>
              <a:ext cx="55645" cy="55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294595" y="3560902"/>
            <a:ext cx="55910" cy="869131"/>
            <a:chOff x="3977764" y="2723437"/>
            <a:chExt cx="55910" cy="869131"/>
          </a:xfrm>
        </p:grpSpPr>
        <p:sp>
          <p:nvSpPr>
            <p:cNvPr id="23" name="Oval 22"/>
            <p:cNvSpPr/>
            <p:nvPr/>
          </p:nvSpPr>
          <p:spPr>
            <a:xfrm>
              <a:off x="3978029" y="2723437"/>
              <a:ext cx="55645" cy="55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977764" y="3114024"/>
              <a:ext cx="55645" cy="55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977764" y="3536937"/>
              <a:ext cx="55645" cy="55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223497" y="5270912"/>
            <a:ext cx="55910" cy="680375"/>
            <a:chOff x="3977764" y="2723437"/>
            <a:chExt cx="55910" cy="680375"/>
          </a:xfrm>
        </p:grpSpPr>
        <p:sp>
          <p:nvSpPr>
            <p:cNvPr id="27" name="Oval 26"/>
            <p:cNvSpPr/>
            <p:nvPr/>
          </p:nvSpPr>
          <p:spPr>
            <a:xfrm>
              <a:off x="3978029" y="2723437"/>
              <a:ext cx="55645" cy="55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977764" y="3348181"/>
              <a:ext cx="55645" cy="55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8070" y="2688143"/>
            <a:ext cx="3903848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Fig. 1. Projected biomass estimates to 2100 with doubling CO</a:t>
            </a:r>
            <a:r>
              <a:rPr lang="en-US" sz="1050" baseline="-25000" dirty="0" smtClean="0"/>
              <a:t>2</a:t>
            </a:r>
            <a:r>
              <a:rPr lang="en-US" sz="1050" dirty="0" smtClean="0"/>
              <a:t>, relative to pre-industrial values (1900). </a:t>
            </a:r>
            <a:r>
              <a:rPr lang="en-US" sz="1050" dirty="0"/>
              <a:t>A</a:t>
            </a:r>
            <a:r>
              <a:rPr lang="en-US" sz="1050" dirty="0" smtClean="0"/>
              <a:t>nnual </a:t>
            </a:r>
            <a:r>
              <a:rPr lang="en-US" sz="1050" dirty="0"/>
              <a:t>biomass increment (Mg ha</a:t>
            </a:r>
            <a:r>
              <a:rPr lang="en-US" sz="1050" baseline="30000" dirty="0"/>
              <a:t>-1</a:t>
            </a:r>
            <a:r>
              <a:rPr lang="en-US" sz="1050" dirty="0"/>
              <a:t> yr</a:t>
            </a:r>
            <a:r>
              <a:rPr lang="en-US" sz="1050" baseline="30000" dirty="0"/>
              <a:t>-1</a:t>
            </a:r>
            <a:r>
              <a:rPr lang="en-US" sz="1050" dirty="0" smtClean="0"/>
              <a:t>) increasing by (from lowest to highest):</a:t>
            </a:r>
          </a:p>
          <a:p>
            <a:r>
              <a:rPr lang="en-US" sz="1050" dirty="0" smtClean="0"/>
              <a:t> 0.10, 0.66, 0.77, 0.80, </a:t>
            </a:r>
          </a:p>
          <a:p>
            <a:r>
              <a:rPr lang="en-US" sz="1050" dirty="0" smtClean="0"/>
              <a:t>1.04, and 1.24.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2910619" y="2282861"/>
            <a:ext cx="1900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Fig. 2. Quasi-factorial design for model comparison.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2222</TotalTime>
  <Words>365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EESA Highlights</vt:lpstr>
      <vt:lpstr>The Central Amazon biomass sink under current and future atmospheric CO2: Predictions from big-leaf and demographic vegetation models 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Jennifer  Holm</cp:lastModifiedBy>
  <cp:revision>129</cp:revision>
  <dcterms:created xsi:type="dcterms:W3CDTF">2016-02-10T19:06:12Z</dcterms:created>
  <dcterms:modified xsi:type="dcterms:W3CDTF">2020-02-13T23:16:29Z</dcterms:modified>
</cp:coreProperties>
</file>