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8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Hao, Dalei" initials="HD" lastIdx="4" clrIdx="1">
    <p:extLst>
      <p:ext uri="{19B8F6BF-5375-455C-9EA6-DF929625EA0E}">
        <p15:presenceInfo xmlns:p15="http://schemas.microsoft.com/office/powerpoint/2012/main" userId="S::dalei.hao@pnnl.gov::7e43ccd8-522d-43e6-9478-1b4454ab0d26" providerId="AD"/>
      </p:ext>
    </p:extLst>
  </p:cmAuthor>
  <p:cmAuthor id="3" name="Himes, Catherine L" initials="HCL" lastIdx="2" clrIdx="2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128" d="100"/>
          <a:sy n="128" d="100"/>
        </p:scale>
        <p:origin x="18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BD30DF2F-EC65-45FF-99AC-60B755B6B085}"/>
    <pc:docChg chg="custSel">
      <pc:chgData name="Mundy, Beth E" userId="09c03546-1d2d-4d82-89e1-bb5e2a2e687b" providerId="ADAL" clId="{BD30DF2F-EC65-45FF-99AC-60B755B6B085}" dt="2021-11-16T21:42:13.248" v="1" actId="1592"/>
      <pc:docMkLst>
        <pc:docMk/>
      </pc:docMkLst>
      <pc:sldChg chg="delCm">
        <pc:chgData name="Mundy, Beth E" userId="09c03546-1d2d-4d82-89e1-bb5e2a2e687b" providerId="ADAL" clId="{BD30DF2F-EC65-45FF-99AC-60B755B6B085}" dt="2021-11-16T21:42:13.248" v="1" actId="1592"/>
        <pc:sldMkLst>
          <pc:docMk/>
          <pc:sldMk cId="0" sldId="258"/>
        </pc:sldMkLst>
      </pc:sldChg>
    </pc:docChg>
  </pc:docChgLst>
  <pc:docChgLst>
    <pc:chgData name="Himes, Catherine L" userId="3188da6f-cffb-4e9b-aed8-fac80e95ab34" providerId="ADAL" clId="{EB34478E-7691-462B-B316-94140745D8FD}"/>
    <pc:docChg chg="custSel modSld">
      <pc:chgData name="Himes, Catherine L" userId="3188da6f-cffb-4e9b-aed8-fac80e95ab34" providerId="ADAL" clId="{EB34478E-7691-462B-B316-94140745D8FD}" dt="2021-11-15T16:59:03.298" v="11" actId="5900"/>
      <pc:docMkLst>
        <pc:docMk/>
      </pc:docMkLst>
      <pc:sldChg chg="modSp mod addCm modCm">
        <pc:chgData name="Himes, Catherine L" userId="3188da6f-cffb-4e9b-aed8-fac80e95ab34" providerId="ADAL" clId="{EB34478E-7691-462B-B316-94140745D8FD}" dt="2021-11-15T16:59:03.298" v="11" actId="5900"/>
        <pc:sldMkLst>
          <pc:docMk/>
          <pc:sldMk cId="0" sldId="258"/>
        </pc:sldMkLst>
        <pc:spChg chg="mod">
          <ac:chgData name="Himes, Catherine L" userId="3188da6f-cffb-4e9b-aed8-fac80e95ab34" providerId="ADAL" clId="{EB34478E-7691-462B-B316-94140745D8FD}" dt="2021-11-15T16:58:53.483" v="8" actId="6549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Himes, Catherine L" userId="3188da6f-cffb-4e9b-aed8-fac80e95ab34" providerId="ADAL" clId="{EB34478E-7691-462B-B316-94140745D8FD}" dt="2021-11-15T16:58:26.656" v="4" actId="20577"/>
          <ac:spMkLst>
            <pc:docMk/>
            <pc:sldMk cId="0" sldId="258"/>
            <ac:spMk id="307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43000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Implement and evaluate a solar radiation parameterization that accounts for sub-grid topographic effects in the Energy Exascale Earth System Model Land Model (ELM).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Incorporate a well-validated sub-grid topographic (TOP) parameterization in ELM.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Perform ELM simulations with the original plane-parallel (PP) and improved TOP schemes over the Tibetan Plateau across spatiotemporal scales.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Compare the sets of ELM simulations with remote sensing data.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Topography has non-negligible effects on the modeled surface energy budget and snow processes over the </a:t>
            </a:r>
            <a:r>
              <a:rPr lang="en-US" sz="1400" dirty="0"/>
              <a:t>Tibetan Plateau</a:t>
            </a:r>
            <a:r>
              <a:rPr lang="en-US" altLang="en-US" sz="1400" dirty="0"/>
              <a:t>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magnitude of the sub-grid topographic effects depends on the season, elevations, and spatial scale studied.</a:t>
            </a:r>
            <a:endParaRPr lang="en-US" altLang="en-US" sz="1400" dirty="0"/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new TOP scheme reduces the biases of ELM for simulating surface energy balance and snow hydrology, especially in high-elevation and snow-covered regions.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39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More Accurately Representing Topography Impacts in Modeled Land Surface Processes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6021288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+mn-lt"/>
              </a:rPr>
              <a:t>Hao, D., Bisht, G., Gu, Y., Lee, W., Liou, K.-N., and Leung, L. R. “A Parameterization of Sub-grid Topographical Effects on Solar Radiation in the E3SM Land Model (Version 1.0): Implementation and Evaluation Over the Tibetan Plateau,” </a:t>
            </a:r>
            <a:r>
              <a:rPr lang="en-US" sz="1000" i="1" dirty="0" err="1">
                <a:solidFill>
                  <a:srgbClr val="000000"/>
                </a:solidFill>
                <a:latin typeface="+mn-lt"/>
              </a:rPr>
              <a:t>Geosci</a:t>
            </a:r>
            <a:r>
              <a:rPr lang="en-US" sz="1000" i="1" dirty="0">
                <a:solidFill>
                  <a:srgbClr val="000000"/>
                </a:solidFill>
                <a:latin typeface="+mn-lt"/>
              </a:rPr>
              <a:t>. Model Dev., </a:t>
            </a:r>
            <a:r>
              <a:rPr lang="en-US" sz="1000" b="1" dirty="0">
                <a:solidFill>
                  <a:srgbClr val="000000"/>
                </a:solidFill>
                <a:latin typeface="+mn-lt"/>
              </a:rPr>
              <a:t>14,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 6273–6289, (2021). [DOI: 10.5194/gmd-14-6273-2021]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4495800"/>
            <a:ext cx="424012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relative differences of land surface albedo between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TOP and PP schemes in winter at different spatial scales (a–e, ranging from 0.125</a:t>
            </a:r>
            <a:r>
              <a:rPr lang="en-US" altLang="en-US" sz="1200" b="1" dirty="0">
                <a:solidFill>
                  <a:srgbClr val="0000FF"/>
                </a:solidFill>
                <a:cs typeface="Calibri" panose="020F0502020204030204" pitchFamily="34" charset="0"/>
              </a:rPr>
              <a:t>—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2 degrees) and the statistical histogram of their frequency distributions (f). The sub-grid topographic effects are stronger at higher spatial resolutions.</a:t>
            </a:r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DC21E675-9EB8-4DB5-BB4A-C3705EF2DF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216457"/>
            <a:ext cx="3782303" cy="31912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6216</TotalTime>
  <Words>290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11</cp:revision>
  <cp:lastPrinted>2011-05-11T17:30:12Z</cp:lastPrinted>
  <dcterms:created xsi:type="dcterms:W3CDTF">2017-11-02T21:19:41Z</dcterms:created>
  <dcterms:modified xsi:type="dcterms:W3CDTF">2021-11-16T21:42:21Z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