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asch, Philip J" initials="RPJ" lastIdx="1" clrIdx="1">
    <p:extLst>
      <p:ext uri="{19B8F6BF-5375-455C-9EA6-DF929625EA0E}">
        <p15:presenceInfo xmlns:p15="http://schemas.microsoft.com/office/powerpoint/2012/main" userId="S::philip.rasch@pnnl.gov::47420fee-1650-42bc-915c-512de44eacde" providerId="AD"/>
      </p:ext>
    </p:extLst>
  </p:cmAuthor>
  <p:cmAuthor id="3" name="Wisse, Jessica M" initials="WJM" lastIdx="1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  <p:cmAuthor id="4" name="Garuba, Oluwayemi A" initials="GOA" lastIdx="3" clrIdx="3">
    <p:extLst>
      <p:ext uri="{19B8F6BF-5375-455C-9EA6-DF929625EA0E}">
        <p15:presenceInfo xmlns:p15="http://schemas.microsoft.com/office/powerpoint/2012/main" userId="S::oluwayemi.garuba@pnnl.gov::8b0fe91c-5e90-4416-9de0-22bc770b84af" providerId="AD"/>
      </p:ext>
    </p:extLst>
  </p:cmAuthor>
  <p:cmAuthor id="5" name="Wang, Hailong" initials="WH" lastIdx="1" clrIdx="4">
    <p:extLst>
      <p:ext uri="{19B8F6BF-5375-455C-9EA6-DF929625EA0E}">
        <p15:presenceInfo xmlns:p15="http://schemas.microsoft.com/office/powerpoint/2012/main" userId="S::hailong.wang@pnnl.gov::ed96a7c6-a97f-4a75-bc42-4e66834aff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085B78-9C38-45EE-A1C0-5E23B623E1AC}" v="1" dt="2021-04-21T21:54:49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8" autoAdjust="0"/>
    <p:restoredTop sz="94694" autoAdjust="0"/>
  </p:normalViewPr>
  <p:slideViewPr>
    <p:cSldViewPr>
      <p:cViewPr varScale="1">
        <p:scale>
          <a:sx n="123" d="100"/>
          <a:sy n="123" d="100"/>
        </p:scale>
        <p:origin x="9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E9085B78-9C38-45EE-A1C0-5E23B623E1AC}"/>
    <pc:docChg chg="modSld">
      <pc:chgData name="Mundy, Beth E" userId="09c03546-1d2d-4d82-89e1-bb5e2a2e687b" providerId="ADAL" clId="{E9085B78-9C38-45EE-A1C0-5E23B623E1AC}" dt="2021-04-21T21:55:03.406" v="6" actId="20577"/>
      <pc:docMkLst>
        <pc:docMk/>
      </pc:docMkLst>
      <pc:sldChg chg="modSp mod">
        <pc:chgData name="Mundy, Beth E" userId="09c03546-1d2d-4d82-89e1-bb5e2a2e687b" providerId="ADAL" clId="{E9085B78-9C38-45EE-A1C0-5E23B623E1AC}" dt="2021-04-21T21:55:03.406" v="6" actId="20577"/>
        <pc:sldMkLst>
          <pc:docMk/>
          <pc:sldMk cId="3928563361" sldId="259"/>
        </pc:sldMkLst>
        <pc:spChg chg="mod">
          <ac:chgData name="Mundy, Beth E" userId="09c03546-1d2d-4d82-89e1-bb5e2a2e687b" providerId="ADAL" clId="{E9085B78-9C38-45EE-A1C0-5E23B623E1AC}" dt="2021-04-21T21:55:03.406" v="6" actId="20577"/>
          <ac:spMkLst>
            <pc:docMk/>
            <pc:sldMk cId="3928563361" sldId="259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4869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i.org/10.1029/2019ms0019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19600" y="6068401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O.A. </a:t>
            </a:r>
            <a:r>
              <a:rPr lang="en-US" sz="1000" dirty="0" err="1"/>
              <a:t>Garuba</a:t>
            </a:r>
            <a:r>
              <a:rPr lang="en-US" sz="1000" dirty="0"/>
              <a:t>, H. A. Singh, E. </a:t>
            </a:r>
            <a:r>
              <a:rPr lang="en-US" sz="1000" dirty="0" err="1"/>
              <a:t>Hunke</a:t>
            </a:r>
            <a:r>
              <a:rPr lang="en-US" sz="1000" dirty="0"/>
              <a:t>, &amp; P. J. Rasch. “Disentangling the coupled atmosphere‐ocean‐ice interactions driving Arctic sea ice response to CO</a:t>
            </a:r>
            <a:r>
              <a:rPr lang="en-US" sz="1000" baseline="-25000" dirty="0"/>
              <a:t>2</a:t>
            </a:r>
            <a:r>
              <a:rPr lang="en-US" sz="1000" dirty="0"/>
              <a:t> increases.” </a:t>
            </a:r>
            <a:r>
              <a:rPr lang="en-US" sz="1000" i="1" dirty="0"/>
              <a:t>Journal of Advances in Modeling Earth Systems</a:t>
            </a:r>
            <a:r>
              <a:rPr lang="en-US" sz="1000" dirty="0"/>
              <a:t>, </a:t>
            </a:r>
            <a:r>
              <a:rPr lang="en-US" sz="1000" b="1" dirty="0"/>
              <a:t>12,</a:t>
            </a:r>
            <a:r>
              <a:rPr lang="en-US" sz="1000" dirty="0"/>
              <a:t> e2019MS001902, (2020). </a:t>
            </a:r>
            <a:r>
              <a:rPr lang="en-US" sz="1000" dirty="0">
                <a:hlinkClick r:id="rId3"/>
              </a:rPr>
              <a:t>http://doi.org/10.1029/2019ms001902</a:t>
            </a:r>
            <a:endParaRPr lang="en-US" dirty="0"/>
          </a:p>
        </p:txBody>
      </p: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830996"/>
            <a:ext cx="4150671" cy="587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new method for isolating the individual roles of the atmosphere and ocean in Arctic sea ice loss.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special tracers that track the sources of ocean heat storage changes to decompose ocean-induced sea ice growth and melt changes into components produced by the ocean’s surface heat input or circulation 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Employ a sea ice volume budget analysis to identify the contribution of ocean-induced sea ice growth and melt to the overall Arctic sea ice volume change.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Isolate the impact of atmosphere-ocean interaction on the process in a partially coupled experiment that supports a one-way, rather than the traditional two-way atmosphere-ocean interaction.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Provided clear insight into the impact of the ocean heat storage components on sea ice growth and melt.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Improved scientific understanding of the mechanisms by which coupled climate interactions cause Arctic sea ice loss.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Disentangling the Complex Interactions Driving CO</a:t>
            </a:r>
            <a:r>
              <a:rPr lang="en-US" altLang="en-US" sz="24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-Related Arctic Sea Ice Loss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82B702-6AD9-F34C-9F30-9AFB200349FD}"/>
              </a:ext>
            </a:extLst>
          </p:cNvPr>
          <p:cNvSpPr/>
          <p:nvPr/>
        </p:nvSpPr>
        <p:spPr>
          <a:xfrm>
            <a:off x="4312038" y="3989219"/>
            <a:ext cx="4751827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Graphs of CO</a:t>
            </a:r>
            <a:r>
              <a:rPr lang="en-US" sz="11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induced changes in ocean heat, which causes sea ice growth and melt. 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</a:rPr>
              <a:t>Reds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show percentage change in the fully coupled experiment while blues indicate changes in the partially coupled experiment. Panels a and b show totals from the fully and partially coupled experiments; c and d shows percentage changes caused by changes in the ocean’s surface heat input; while e and f show changes caused by ocean circulation changes. The plot shows ocean circulation changes, rather than surface heat input, cause declines in ocean-induced ice growth and melt. In the absence of the two-way air-sea interaction of the fully coupled experiment, ocean-induced ice melt and growth completely decline.</a:t>
            </a:r>
          </a:p>
        </p:txBody>
      </p:sp>
      <p:pic>
        <p:nvPicPr>
          <p:cNvPr id="5" name="Picture 4" descr="Graphical user interface, chart&#10;&#10;Description automatically generated">
            <a:extLst>
              <a:ext uri="{FF2B5EF4-FFF2-40B4-BE49-F238E27FC236}">
                <a16:creationId xmlns:a16="http://schemas.microsoft.com/office/drawing/2014/main" id="{E63D7C26-30C4-E846-9814-28EE92CA1D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" t="3763" r="6164" b="4126"/>
          <a:stretch/>
        </p:blipFill>
        <p:spPr>
          <a:xfrm>
            <a:off x="4471450" y="609600"/>
            <a:ext cx="4433004" cy="328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63361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13836</TotalTime>
  <Words>344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37</cp:revision>
  <cp:lastPrinted>2011-05-11T17:30:12Z</cp:lastPrinted>
  <dcterms:created xsi:type="dcterms:W3CDTF">2017-11-02T21:19:41Z</dcterms:created>
  <dcterms:modified xsi:type="dcterms:W3CDTF">2021-04-21T21:55:09Z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