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1"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E94F8B-C33D-461F-BAAA-C950A994D43B}" v="2" dt="2021-12-11T00:41:32.7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598" autoAdjust="0"/>
  </p:normalViewPr>
  <p:slideViewPr>
    <p:cSldViewPr snapToGrid="0">
      <p:cViewPr varScale="1">
        <p:scale>
          <a:sx n="116" d="100"/>
          <a:sy n="116" d="100"/>
        </p:scale>
        <p:origin x="150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C1E94F8B-C33D-461F-BAAA-C950A994D43B}"/>
    <pc:docChg chg="modSld">
      <pc:chgData name="Mundy, Beth E" userId="09c03546-1d2d-4d82-89e1-bb5e2a2e687b" providerId="ADAL" clId="{C1E94F8B-C33D-461F-BAAA-C950A994D43B}" dt="2021-12-11T00:54:55.707" v="12" actId="113"/>
      <pc:docMkLst>
        <pc:docMk/>
      </pc:docMkLst>
      <pc:sldChg chg="modSp mod">
        <pc:chgData name="Mundy, Beth E" userId="09c03546-1d2d-4d82-89e1-bb5e2a2e687b" providerId="ADAL" clId="{C1E94F8B-C33D-461F-BAAA-C950A994D43B}" dt="2021-12-11T00:54:55.707" v="12" actId="113"/>
        <pc:sldMkLst>
          <pc:docMk/>
          <pc:sldMk cId="4067721086" sldId="257"/>
        </pc:sldMkLst>
        <pc:spChg chg="mod">
          <ac:chgData name="Mundy, Beth E" userId="09c03546-1d2d-4d82-89e1-bb5e2a2e687b" providerId="ADAL" clId="{C1E94F8B-C33D-461F-BAAA-C950A994D43B}" dt="2021-12-11T00:54:55.707" v="12" actId="113"/>
          <ac:spMkLst>
            <pc:docMk/>
            <pc:sldMk cId="4067721086" sldId="257"/>
            <ac:spMk id="14" creationId="{D6C7F52C-2F50-4D8D-AFC1-D06A0D40D7D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13B772-9C81-4020-9BCF-3807A85F5134}"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0CD53-16C7-4430-BD9F-80B909B15689}" type="slidenum">
              <a:rPr lang="en-US" smtClean="0"/>
              <a:t>‹#›</a:t>
            </a:fld>
            <a:endParaRPr lang="en-US"/>
          </a:p>
        </p:txBody>
      </p:sp>
    </p:spTree>
    <p:extLst>
      <p:ext uri="{BB962C8B-B14F-4D97-AF65-F5344CB8AC3E}">
        <p14:creationId xmlns:p14="http://schemas.microsoft.com/office/powerpoint/2010/main" val="2562369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13B772-9C81-4020-9BCF-3807A85F5134}"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0CD53-16C7-4430-BD9F-80B909B15689}" type="slidenum">
              <a:rPr lang="en-US" smtClean="0"/>
              <a:t>‹#›</a:t>
            </a:fld>
            <a:endParaRPr lang="en-US"/>
          </a:p>
        </p:txBody>
      </p:sp>
    </p:spTree>
    <p:extLst>
      <p:ext uri="{BB962C8B-B14F-4D97-AF65-F5344CB8AC3E}">
        <p14:creationId xmlns:p14="http://schemas.microsoft.com/office/powerpoint/2010/main" val="61037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13B772-9C81-4020-9BCF-3807A85F5134}"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0CD53-16C7-4430-BD9F-80B909B15689}" type="slidenum">
              <a:rPr lang="en-US" smtClean="0"/>
              <a:t>‹#›</a:t>
            </a:fld>
            <a:endParaRPr lang="en-US"/>
          </a:p>
        </p:txBody>
      </p:sp>
    </p:spTree>
    <p:extLst>
      <p:ext uri="{BB962C8B-B14F-4D97-AF65-F5344CB8AC3E}">
        <p14:creationId xmlns:p14="http://schemas.microsoft.com/office/powerpoint/2010/main" val="1036277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13B772-9C81-4020-9BCF-3807A85F5134}"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0CD53-16C7-4430-BD9F-80B909B15689}" type="slidenum">
              <a:rPr lang="en-US" smtClean="0"/>
              <a:t>‹#›</a:t>
            </a:fld>
            <a:endParaRPr lang="en-US"/>
          </a:p>
        </p:txBody>
      </p:sp>
    </p:spTree>
    <p:extLst>
      <p:ext uri="{BB962C8B-B14F-4D97-AF65-F5344CB8AC3E}">
        <p14:creationId xmlns:p14="http://schemas.microsoft.com/office/powerpoint/2010/main" val="758371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13B772-9C81-4020-9BCF-3807A85F5134}"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0CD53-16C7-4430-BD9F-80B909B15689}" type="slidenum">
              <a:rPr lang="en-US" smtClean="0"/>
              <a:t>‹#›</a:t>
            </a:fld>
            <a:endParaRPr lang="en-US"/>
          </a:p>
        </p:txBody>
      </p:sp>
    </p:spTree>
    <p:extLst>
      <p:ext uri="{BB962C8B-B14F-4D97-AF65-F5344CB8AC3E}">
        <p14:creationId xmlns:p14="http://schemas.microsoft.com/office/powerpoint/2010/main" val="147436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13B772-9C81-4020-9BCF-3807A85F5134}"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0CD53-16C7-4430-BD9F-80B909B15689}" type="slidenum">
              <a:rPr lang="en-US" smtClean="0"/>
              <a:t>‹#›</a:t>
            </a:fld>
            <a:endParaRPr lang="en-US"/>
          </a:p>
        </p:txBody>
      </p:sp>
    </p:spTree>
    <p:extLst>
      <p:ext uri="{BB962C8B-B14F-4D97-AF65-F5344CB8AC3E}">
        <p14:creationId xmlns:p14="http://schemas.microsoft.com/office/powerpoint/2010/main" val="3051080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13B772-9C81-4020-9BCF-3807A85F5134}"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80CD53-16C7-4430-BD9F-80B909B15689}" type="slidenum">
              <a:rPr lang="en-US" smtClean="0"/>
              <a:t>‹#›</a:t>
            </a:fld>
            <a:endParaRPr lang="en-US"/>
          </a:p>
        </p:txBody>
      </p:sp>
    </p:spTree>
    <p:extLst>
      <p:ext uri="{BB962C8B-B14F-4D97-AF65-F5344CB8AC3E}">
        <p14:creationId xmlns:p14="http://schemas.microsoft.com/office/powerpoint/2010/main" val="3851023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13B772-9C81-4020-9BCF-3807A85F5134}"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80CD53-16C7-4430-BD9F-80B909B15689}" type="slidenum">
              <a:rPr lang="en-US" smtClean="0"/>
              <a:t>‹#›</a:t>
            </a:fld>
            <a:endParaRPr lang="en-US"/>
          </a:p>
        </p:txBody>
      </p:sp>
    </p:spTree>
    <p:extLst>
      <p:ext uri="{BB962C8B-B14F-4D97-AF65-F5344CB8AC3E}">
        <p14:creationId xmlns:p14="http://schemas.microsoft.com/office/powerpoint/2010/main" val="415244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13B772-9C81-4020-9BCF-3807A85F5134}"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80CD53-16C7-4430-BD9F-80B909B15689}" type="slidenum">
              <a:rPr lang="en-US" smtClean="0"/>
              <a:t>‹#›</a:t>
            </a:fld>
            <a:endParaRPr lang="en-US"/>
          </a:p>
        </p:txBody>
      </p:sp>
    </p:spTree>
    <p:extLst>
      <p:ext uri="{BB962C8B-B14F-4D97-AF65-F5344CB8AC3E}">
        <p14:creationId xmlns:p14="http://schemas.microsoft.com/office/powerpoint/2010/main" val="668825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13B772-9C81-4020-9BCF-3807A85F5134}"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0CD53-16C7-4430-BD9F-80B909B15689}" type="slidenum">
              <a:rPr lang="en-US" smtClean="0"/>
              <a:t>‹#›</a:t>
            </a:fld>
            <a:endParaRPr lang="en-US"/>
          </a:p>
        </p:txBody>
      </p:sp>
    </p:spTree>
    <p:extLst>
      <p:ext uri="{BB962C8B-B14F-4D97-AF65-F5344CB8AC3E}">
        <p14:creationId xmlns:p14="http://schemas.microsoft.com/office/powerpoint/2010/main" val="831218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13B772-9C81-4020-9BCF-3807A85F5134}"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0CD53-16C7-4430-BD9F-80B909B15689}" type="slidenum">
              <a:rPr lang="en-US" smtClean="0"/>
              <a:t>‹#›</a:t>
            </a:fld>
            <a:endParaRPr lang="en-US"/>
          </a:p>
        </p:txBody>
      </p:sp>
    </p:spTree>
    <p:extLst>
      <p:ext uri="{BB962C8B-B14F-4D97-AF65-F5344CB8AC3E}">
        <p14:creationId xmlns:p14="http://schemas.microsoft.com/office/powerpoint/2010/main" val="3128147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13B772-9C81-4020-9BCF-3807A85F5134}" type="datetimeFigureOut">
              <a:rPr lang="en-US" smtClean="0"/>
              <a:t>12/10/2021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0CD53-16C7-4430-BD9F-80B909B15689}" type="slidenum">
              <a:rPr lang="en-US" smtClean="0"/>
              <a:t>‹#›</a:t>
            </a:fld>
            <a:endParaRPr lang="en-US"/>
          </a:p>
        </p:txBody>
      </p:sp>
    </p:spTree>
    <p:extLst>
      <p:ext uri="{BB962C8B-B14F-4D97-AF65-F5344CB8AC3E}">
        <p14:creationId xmlns:p14="http://schemas.microsoft.com/office/powerpoint/2010/main" val="4110214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EC8F5CE-22AB-47EC-83E9-115A8EDC209B}"/>
              </a:ext>
            </a:extLst>
          </p:cNvPr>
          <p:cNvSpPr txBox="1"/>
          <p:nvPr/>
        </p:nvSpPr>
        <p:spPr>
          <a:xfrm>
            <a:off x="0" y="4524"/>
            <a:ext cx="9143999" cy="861774"/>
          </a:xfrm>
          <a:prstGeom prst="rect">
            <a:avLst/>
          </a:prstGeom>
          <a:noFill/>
        </p:spPr>
        <p:txBody>
          <a:bodyPr wrap="square" rtlCol="0">
            <a:spAutoFit/>
          </a:bodyPr>
          <a:lstStyle/>
          <a:p>
            <a:pPr marL="0" marR="0">
              <a:spcBef>
                <a:spcPts val="0"/>
              </a:spcBef>
              <a:spcAft>
                <a:spcPts val="600"/>
              </a:spcAft>
            </a:pPr>
            <a:r>
              <a:rPr lang="en-US" sz="25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New Population Downscaling Method Based on U.S. </a:t>
            </a:r>
            <a:r>
              <a:rPr lang="en-US" sz="25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Property Data</a:t>
            </a:r>
            <a:endParaRPr lang="en-US" sz="250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15" name="Picture 14" descr="Chart, bar chart&#10;&#10;Description automatically generated">
            <a:extLst>
              <a:ext uri="{FF2B5EF4-FFF2-40B4-BE49-F238E27FC236}">
                <a16:creationId xmlns:a16="http://schemas.microsoft.com/office/drawing/2014/main" id="{77D3CF25-11BB-40C7-9BB7-32763C0579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33698" y="1358392"/>
            <a:ext cx="4727433" cy="3015906"/>
          </a:xfrm>
          <a:prstGeom prst="rect">
            <a:avLst/>
          </a:prstGeom>
        </p:spPr>
      </p:pic>
      <p:sp>
        <p:nvSpPr>
          <p:cNvPr id="16" name="TextBox 15">
            <a:extLst>
              <a:ext uri="{FF2B5EF4-FFF2-40B4-BE49-F238E27FC236}">
                <a16:creationId xmlns:a16="http://schemas.microsoft.com/office/drawing/2014/main" id="{620CE97C-7489-4EEF-8360-3AE9DE218470}"/>
              </a:ext>
            </a:extLst>
          </p:cNvPr>
          <p:cNvSpPr txBox="1"/>
          <p:nvPr/>
        </p:nvSpPr>
        <p:spPr>
          <a:xfrm>
            <a:off x="4839799" y="4374298"/>
            <a:ext cx="4004187" cy="954107"/>
          </a:xfrm>
          <a:prstGeom prst="rect">
            <a:avLst/>
          </a:prstGeom>
          <a:noFill/>
        </p:spPr>
        <p:txBody>
          <a:bodyPr wrap="square" rtlCol="0">
            <a:spAutoFit/>
          </a:bodyPr>
          <a:lstStyle/>
          <a:p>
            <a:r>
              <a:rPr lang="en-US" sz="1400" b="1" dirty="0">
                <a:solidFill>
                  <a:srgbClr val="0000FF"/>
                </a:solidFill>
                <a:latin typeface="Arial" panose="020B0604020202020204" pitchFamily="34" charset="0"/>
                <a:cs typeface="Arial" panose="020B0604020202020204" pitchFamily="34" charset="0"/>
              </a:rPr>
              <a:t>The newly developed BUPR-based method outperforms the other traditional methods in studied states that have a wide range of population densities.</a:t>
            </a:r>
          </a:p>
        </p:txBody>
      </p:sp>
      <p:sp>
        <p:nvSpPr>
          <p:cNvPr id="14" name="Text Box 6">
            <a:extLst>
              <a:ext uri="{FF2B5EF4-FFF2-40B4-BE49-F238E27FC236}">
                <a16:creationId xmlns:a16="http://schemas.microsoft.com/office/drawing/2014/main" id="{D6C7F52C-2F50-4D8D-AFC1-D06A0D40D7DA}"/>
              </a:ext>
            </a:extLst>
          </p:cNvPr>
          <p:cNvSpPr txBox="1">
            <a:spLocks noChangeArrowheads="1"/>
          </p:cNvSpPr>
          <p:nvPr/>
        </p:nvSpPr>
        <p:spPr bwMode="auto">
          <a:xfrm>
            <a:off x="4584749" y="5976498"/>
            <a:ext cx="4433004"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000" dirty="0"/>
              <a:t>Wan H, J Yoon, V  </a:t>
            </a:r>
            <a:r>
              <a:rPr lang="en-US" sz="1000" dirty="0" err="1"/>
              <a:t>Srikrishnan</a:t>
            </a:r>
            <a:r>
              <a:rPr lang="en-US" sz="1000" dirty="0"/>
              <a:t>, B Daniel, and D Judi. In Press. “Population Downscaling Using High-Resolution, Temporally-Rich U.S. Property Data.” </a:t>
            </a:r>
            <a:r>
              <a:rPr lang="en-US" sz="1000" i="1" dirty="0"/>
              <a:t>Cartography and Geographic Information Science, </a:t>
            </a:r>
            <a:r>
              <a:rPr lang="en-US" sz="1000" b="1" dirty="0"/>
              <a:t>49(1)</a:t>
            </a:r>
            <a:r>
              <a:rPr lang="en-US" sz="1000" dirty="0"/>
              <a:t>, 18-31, (2022). [DOI: </a:t>
            </a:r>
            <a:r>
              <a:rPr lang="en-US" sz="1000" dirty="0">
                <a:effectLst/>
                <a:latin typeface="Calibri" panose="020F0502020204030204" pitchFamily="34" charset="0"/>
                <a:ea typeface="Calibri" panose="020F0502020204030204" pitchFamily="34" charset="0"/>
              </a:rPr>
              <a:t>10.1080/15230406.2021.1991479].</a:t>
            </a:r>
            <a:endParaRPr lang="en-US" sz="1000" dirty="0"/>
          </a:p>
        </p:txBody>
      </p:sp>
      <p:sp>
        <p:nvSpPr>
          <p:cNvPr id="19" name="Rectangle 4">
            <a:extLst>
              <a:ext uri="{FF2B5EF4-FFF2-40B4-BE49-F238E27FC236}">
                <a16:creationId xmlns:a16="http://schemas.microsoft.com/office/drawing/2014/main" id="{5AB31443-4590-4655-AD5D-2A5C8A75A3E4}"/>
              </a:ext>
            </a:extLst>
          </p:cNvPr>
          <p:cNvSpPr>
            <a:spLocks noChangeArrowheads="1"/>
          </p:cNvSpPr>
          <p:nvPr/>
        </p:nvSpPr>
        <p:spPr bwMode="auto">
          <a:xfrm>
            <a:off x="184354" y="1034119"/>
            <a:ext cx="4004187"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600" dirty="0"/>
              <a:t>Downscale population from the census tract level to the block group level based on a novel settlement-related dataset.</a:t>
            </a:r>
            <a:endParaRPr lang="en-US" sz="1600" b="1" dirty="0"/>
          </a:p>
          <a:p>
            <a:pPr marL="231775" indent="-231775" algn="ctr">
              <a:spcBef>
                <a:spcPct val="15000"/>
              </a:spcBef>
              <a:defRPr/>
            </a:pPr>
            <a:r>
              <a:rPr lang="en-US" sz="1600" b="1" dirty="0"/>
              <a:t>Approach</a:t>
            </a:r>
          </a:p>
          <a:p>
            <a:pPr marL="285750" indent="-285750">
              <a:spcBef>
                <a:spcPct val="15000"/>
              </a:spcBef>
              <a:buFont typeface="Arial" pitchFamily="34" charset="0"/>
              <a:buChar char="●"/>
              <a:defRPr/>
            </a:pPr>
            <a:r>
              <a:rPr lang="en-US" sz="1600" dirty="0"/>
              <a:t>Aggregate Built-Up Property Records (BUPR) from the Historical Settlement Data Compilation for the United States for each block group and use those values as population redistribution weights to redistribute population from census tracts to its corresponding block groups.</a:t>
            </a:r>
          </a:p>
          <a:p>
            <a:pPr marL="285750" indent="-285750">
              <a:spcBef>
                <a:spcPct val="15000"/>
              </a:spcBef>
              <a:buFont typeface="Arial" pitchFamily="34" charset="0"/>
              <a:buChar char="●"/>
              <a:defRPr/>
            </a:pPr>
            <a:r>
              <a:rPr lang="en-US" sz="1600" dirty="0"/>
              <a:t>Calculate population downscaling accuracy for comparison with other traditionally-used methods.</a:t>
            </a:r>
          </a:p>
          <a:p>
            <a:pPr algn="ctr" eaLnBrk="1" hangingPunct="1">
              <a:spcBef>
                <a:spcPct val="15000"/>
              </a:spcBef>
              <a:buFontTx/>
              <a:buNone/>
            </a:pPr>
            <a:r>
              <a:rPr lang="en-US" altLang="en-US" sz="1600" b="1" dirty="0"/>
              <a:t>Impact</a:t>
            </a:r>
          </a:p>
          <a:p>
            <a:pPr marL="283464" indent="-283464" eaLnBrk="1" hangingPunct="1">
              <a:spcBef>
                <a:spcPct val="15000"/>
              </a:spcBef>
              <a:buFont typeface="Arial" panose="020B0604020202020204" pitchFamily="34" charset="0"/>
              <a:buChar char="●"/>
            </a:pPr>
            <a:r>
              <a:rPr lang="en-US" sz="1600" dirty="0"/>
              <a:t>The BUPR-based population downscaling outperforms other traditionally-used methods and can be applied to most of the U.S. as long as census data is available.</a:t>
            </a:r>
            <a:endParaRPr lang="en-US" altLang="en-US" sz="1600" dirty="0">
              <a:solidFill>
                <a:srgbClr val="000000"/>
              </a:solidFill>
            </a:endParaRPr>
          </a:p>
        </p:txBody>
      </p:sp>
    </p:spTree>
    <p:extLst>
      <p:ext uri="{BB962C8B-B14F-4D97-AF65-F5344CB8AC3E}">
        <p14:creationId xmlns:p14="http://schemas.microsoft.com/office/powerpoint/2010/main" val="40677210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504</TotalTime>
  <Words>188</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Wan, Heng</dc:creator>
  <cp:lastModifiedBy>Mundy, Beth E</cp:lastModifiedBy>
  <cp:revision>7</cp:revision>
  <dcterms:created xsi:type="dcterms:W3CDTF">2021-10-07T21:20:21Z</dcterms:created>
  <dcterms:modified xsi:type="dcterms:W3CDTF">2021-12-11T00:55:04Z</dcterms:modified>
</cp:coreProperties>
</file>