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7" r:id="rId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6"/>
  </p:normalViewPr>
  <p:slideViewPr>
    <p:cSldViewPr snapToGrid="0">
      <p:cViewPr varScale="1">
        <p:scale>
          <a:sx n="136" d="100"/>
          <a:sy n="136" d="100"/>
        </p:scale>
        <p:origin x="424" y="19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dabb09959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dabb09959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621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42672"/>
              <a:buFont typeface="Arial"/>
              <a:buNone/>
            </a:pPr>
            <a:r>
              <a:rPr lang="en" sz="2577" dirty="0">
                <a:latin typeface="Calibri"/>
                <a:ea typeface="Calibri"/>
                <a:cs typeface="Calibri"/>
                <a:sym typeface="Calibri"/>
              </a:rPr>
              <a:t>Improving convection trigger functions in deep convective parameterization schemes using machine learning</a:t>
            </a:r>
            <a:endParaRPr sz="2577">
              <a:latin typeface="Calibri"/>
              <a:ea typeface="Calibri"/>
              <a:cs typeface="Calibri"/>
              <a:sym typeface="Calibri"/>
            </a:endParaRPr>
          </a:p>
          <a:p>
            <a:pPr marL="0" lvl="0" indent="0" algn="l" rtl="0">
              <a:spcBef>
                <a:spcPts val="0"/>
              </a:spcBef>
              <a:spcAft>
                <a:spcPts val="0"/>
              </a:spcAft>
              <a:buClr>
                <a:schemeClr val="dk1"/>
              </a:buClr>
              <a:buSzPct val="39285"/>
              <a:buFont typeface="Arial"/>
              <a:buNone/>
            </a:pPr>
            <a:endParaRPr/>
          </a:p>
          <a:p>
            <a:pPr marL="0" lvl="0" indent="0" algn="l" rtl="0">
              <a:spcBef>
                <a:spcPts val="0"/>
              </a:spcBef>
              <a:spcAft>
                <a:spcPts val="0"/>
              </a:spcAft>
              <a:buNone/>
            </a:pPr>
            <a:endParaRPr dirty="0"/>
          </a:p>
        </p:txBody>
      </p:sp>
      <p:sp>
        <p:nvSpPr>
          <p:cNvPr id="61" name="Google Shape;61;p14"/>
          <p:cNvSpPr txBox="1"/>
          <p:nvPr/>
        </p:nvSpPr>
        <p:spPr>
          <a:xfrm>
            <a:off x="713825" y="4330850"/>
            <a:ext cx="8283900" cy="692700"/>
          </a:xfrm>
          <a:prstGeom prst="rect">
            <a:avLst/>
          </a:prstGeom>
          <a:noFill/>
          <a:ln w="9525" cap="flat" cmpd="sng">
            <a:solidFill>
              <a:srgbClr val="1155CC"/>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solidFill>
                  <a:srgbClr val="1155CC"/>
                </a:solidFill>
                <a:latin typeface="Calibri"/>
                <a:ea typeface="Calibri"/>
                <a:cs typeface="Calibri"/>
                <a:sym typeface="Calibri"/>
              </a:rPr>
              <a:t>Zhang, T., Lin, W., Vogelmann, A. M., Zhang, M., Xie, S., Qin, Y., &amp; Golaz, J.-C. 2021. "Improving convection trigger functions in deep convective parameterization schemes using machine learning." Journal of Advances in Modeling Earth Systems, 13, e2020MS002365. https://doi.org/10.1029/2020MS002365</a:t>
            </a:r>
            <a:endParaRPr sz="1100">
              <a:solidFill>
                <a:srgbClr val="1155CC"/>
              </a:solidFill>
              <a:latin typeface="Calibri"/>
              <a:ea typeface="Calibri"/>
              <a:cs typeface="Calibri"/>
              <a:sym typeface="Calibri"/>
            </a:endParaRPr>
          </a:p>
        </p:txBody>
      </p:sp>
      <p:pic>
        <p:nvPicPr>
          <p:cNvPr id="62" name="Google Shape;62;p14"/>
          <p:cNvPicPr preferRelativeResize="0"/>
          <p:nvPr/>
        </p:nvPicPr>
        <p:blipFill>
          <a:blip r:embed="rId3">
            <a:alphaModFix/>
          </a:blip>
          <a:stretch>
            <a:fillRect/>
          </a:stretch>
        </p:blipFill>
        <p:spPr>
          <a:xfrm>
            <a:off x="4755162" y="853950"/>
            <a:ext cx="4062224" cy="2701650"/>
          </a:xfrm>
          <a:prstGeom prst="rect">
            <a:avLst/>
          </a:prstGeom>
          <a:noFill/>
          <a:ln>
            <a:noFill/>
          </a:ln>
        </p:spPr>
      </p:pic>
      <p:sp>
        <p:nvSpPr>
          <p:cNvPr id="63" name="Google Shape;63;p14"/>
          <p:cNvSpPr txBox="1"/>
          <p:nvPr/>
        </p:nvSpPr>
        <p:spPr>
          <a:xfrm>
            <a:off x="427575" y="944450"/>
            <a:ext cx="4160700" cy="3386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300">
                <a:latin typeface="Calibri"/>
                <a:ea typeface="Calibri"/>
                <a:cs typeface="Calibri"/>
                <a:sym typeface="Calibri"/>
              </a:rPr>
              <a:t>Objective</a:t>
            </a:r>
            <a:endParaRPr sz="1300">
              <a:latin typeface="Calibri"/>
              <a:ea typeface="Calibri"/>
              <a:cs typeface="Calibri"/>
              <a:sym typeface="Calibri"/>
            </a:endParaRPr>
          </a:p>
          <a:p>
            <a:pPr marL="457200" lvl="0" indent="-311150" algn="l" rtl="0">
              <a:spcBef>
                <a:spcPts val="0"/>
              </a:spcBef>
              <a:spcAft>
                <a:spcPts val="0"/>
              </a:spcAft>
              <a:buSzPts val="1300"/>
              <a:buFont typeface="Calibri"/>
              <a:buChar char="●"/>
            </a:pPr>
            <a:r>
              <a:rPr lang="en" sz="1300">
                <a:solidFill>
                  <a:schemeClr val="dk1"/>
                </a:solidFill>
                <a:latin typeface="Calibri"/>
                <a:ea typeface="Calibri"/>
                <a:cs typeface="Calibri"/>
                <a:sym typeface="Calibri"/>
              </a:rPr>
              <a:t>Build deep convection trigger functions using the XGBoost method, trained by ARM continuous forcing and evaluation data at SGP and MAO sites.</a:t>
            </a:r>
            <a:endParaRPr sz="1300">
              <a:latin typeface="Calibri"/>
              <a:ea typeface="Calibri"/>
              <a:cs typeface="Calibri"/>
              <a:sym typeface="Calibri"/>
            </a:endParaRPr>
          </a:p>
          <a:p>
            <a:pPr marL="0" lvl="0" indent="0" algn="l" rtl="0">
              <a:spcBef>
                <a:spcPts val="0"/>
              </a:spcBef>
              <a:spcAft>
                <a:spcPts val="0"/>
              </a:spcAft>
              <a:buNone/>
            </a:pPr>
            <a:r>
              <a:rPr lang="en" sz="1300">
                <a:latin typeface="Calibri"/>
                <a:ea typeface="Calibri"/>
                <a:cs typeface="Calibri"/>
                <a:sym typeface="Calibri"/>
              </a:rPr>
              <a:t>Finds </a:t>
            </a:r>
            <a:endParaRPr sz="1300">
              <a:latin typeface="Calibri"/>
              <a:ea typeface="Calibri"/>
              <a:cs typeface="Calibri"/>
              <a:sym typeface="Calibri"/>
            </a:endParaRPr>
          </a:p>
          <a:p>
            <a:pPr marL="457200" lvl="0" indent="-311150" algn="l" rtl="0">
              <a:spcBef>
                <a:spcPts val="0"/>
              </a:spcBef>
              <a:spcAft>
                <a:spcPts val="0"/>
              </a:spcAft>
              <a:buSzPts val="1300"/>
              <a:buFont typeface="Calibri"/>
              <a:buChar char="●"/>
            </a:pPr>
            <a:r>
              <a:rPr lang="en" sz="1300">
                <a:latin typeface="Calibri"/>
                <a:ea typeface="Calibri"/>
                <a:cs typeface="Calibri"/>
                <a:sym typeface="Calibri"/>
              </a:rPr>
              <a:t>The ML convective trigger function greatly outperforms four convective available potential energy (CAPE) based triggers at the two sites.</a:t>
            </a:r>
            <a:endParaRPr sz="1300">
              <a:latin typeface="Calibri"/>
              <a:ea typeface="Calibri"/>
              <a:cs typeface="Calibri"/>
              <a:sym typeface="Calibri"/>
            </a:endParaRPr>
          </a:p>
          <a:p>
            <a:pPr marL="457200" lvl="0" indent="-311150" algn="l" rtl="0">
              <a:spcBef>
                <a:spcPts val="0"/>
              </a:spcBef>
              <a:spcAft>
                <a:spcPts val="0"/>
              </a:spcAft>
              <a:buSzPts val="1300"/>
              <a:buFont typeface="Calibri"/>
              <a:buChar char="●"/>
            </a:pPr>
            <a:r>
              <a:rPr lang="en" sz="1300">
                <a:latin typeface="Calibri"/>
                <a:ea typeface="Calibri"/>
                <a:cs typeface="Calibri"/>
                <a:sym typeface="Calibri"/>
              </a:rPr>
              <a:t>A series of augmented rules are derived from the ML trigger. That could be used to improve existing traditional CAPE-based triggers.</a:t>
            </a:r>
            <a:endParaRPr sz="1300">
              <a:latin typeface="Calibri"/>
              <a:ea typeface="Calibri"/>
              <a:cs typeface="Calibri"/>
              <a:sym typeface="Calibri"/>
            </a:endParaRPr>
          </a:p>
          <a:p>
            <a:pPr marL="0" lvl="0" indent="0" algn="l" rtl="0">
              <a:spcBef>
                <a:spcPts val="0"/>
              </a:spcBef>
              <a:spcAft>
                <a:spcPts val="0"/>
              </a:spcAft>
              <a:buNone/>
            </a:pPr>
            <a:r>
              <a:rPr lang="en" sz="1300">
                <a:latin typeface="Calibri"/>
                <a:ea typeface="Calibri"/>
                <a:cs typeface="Calibri"/>
                <a:sym typeface="Calibri"/>
              </a:rPr>
              <a:t>Impact</a:t>
            </a:r>
            <a:endParaRPr sz="1300">
              <a:latin typeface="Calibri"/>
              <a:ea typeface="Calibri"/>
              <a:cs typeface="Calibri"/>
              <a:sym typeface="Calibri"/>
            </a:endParaRPr>
          </a:p>
          <a:p>
            <a:pPr marL="457200" lvl="0" indent="-311150" algn="l" rtl="0">
              <a:spcBef>
                <a:spcPts val="0"/>
              </a:spcBef>
              <a:spcAft>
                <a:spcPts val="0"/>
              </a:spcAft>
              <a:buSzPts val="1300"/>
              <a:buFont typeface="Calibri"/>
              <a:buChar char="●"/>
            </a:pPr>
            <a:r>
              <a:rPr lang="en" sz="1300">
                <a:latin typeface="Calibri"/>
                <a:ea typeface="Calibri"/>
                <a:cs typeface="Calibri"/>
                <a:sym typeface="Calibri"/>
              </a:rPr>
              <a:t>The improved ML convection trigger functions and insights derived from the ML trigger could reduce uncertainties in deep convective parameterization schemes.  </a:t>
            </a:r>
            <a:endParaRPr sz="1300">
              <a:latin typeface="Calibri"/>
              <a:ea typeface="Calibri"/>
              <a:cs typeface="Calibri"/>
              <a:sym typeface="Calibri"/>
            </a:endParaRPr>
          </a:p>
        </p:txBody>
      </p:sp>
      <p:sp>
        <p:nvSpPr>
          <p:cNvPr id="64" name="Google Shape;64;p14"/>
          <p:cNvSpPr txBox="1"/>
          <p:nvPr/>
        </p:nvSpPr>
        <p:spPr>
          <a:xfrm>
            <a:off x="4732800" y="3496925"/>
            <a:ext cx="43611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Calibri"/>
                <a:ea typeface="Calibri"/>
                <a:cs typeface="Calibri"/>
                <a:sym typeface="Calibri"/>
              </a:rPr>
              <a:t>The performance of convection trigger functions at (a) SGP and (b) MAO. F1, Precision (P) and Recall (R) are the three performance criteria that are calculated based on the contingency table.</a:t>
            </a:r>
            <a:endParaRPr sz="12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216</Words>
  <Application>Microsoft Macintosh PowerPoint</Application>
  <PresentationFormat>On-screen Show (16:9)</PresentationFormat>
  <Paragraphs>10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Simple Light</vt:lpstr>
      <vt:lpstr>Improving convection trigger functions in deep convective parameterization schemes using machine learning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convection trigger functions in deep convective parameterization schemes using machine learning  </dc:title>
  <cp:lastModifiedBy>Tao Zhang</cp:lastModifiedBy>
  <cp:revision>1</cp:revision>
  <dcterms:modified xsi:type="dcterms:W3CDTF">2021-06-05T03:38:58Z</dcterms:modified>
</cp:coreProperties>
</file>