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-29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1F16-6340-8A4E-B322-638F4827C313}" type="datetimeFigureOut">
              <a:rPr lang="en-US" smtClean="0"/>
              <a:t>1/24/17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FD560-482C-9844-A779-3F1ACC411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2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7245"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>
                <a:solidFill>
                  <a:srgbClr val="0000FF"/>
                </a:solidFill>
              </a:rPr>
              <a:pPr/>
              <a:t>1</a:t>
            </a:fld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46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6" indent="0" algn="ctr">
              <a:buNone/>
              <a:defRPr/>
            </a:lvl5pPr>
            <a:lvl6pPr marL="2285733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A3C18-F5F3-40B4-AAB1-180026504B6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1232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36B4E-4A83-49DE-90DB-F6D60837E46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7371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42473-206D-4117-9ED0-1C73921C5C5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6299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4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29" tIns="45714" rIns="91429" bIns="45714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29" tIns="45714" rIns="91429" bIns="45714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4" y="6646864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171430" indent="-171430" algn="r"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1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1"/>
            <a:ext cx="38481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5" y="6646864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171430" indent="-171430"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fld id="{3CF22588-4ED6-4D73-B710-A92B6386A90D}" type="slidenum">
              <a:rPr lang="en-US" sz="100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pPr marL="171430" indent="-171430" defTabSz="914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1000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rgbClr val="000099"/>
                </a:solidFill>
                <a:latin typeface="Times New Roman" pitchFamily="18" charset="0"/>
                <a:ea typeface="Rod"/>
                <a:cs typeface="Rod"/>
              </a:rPr>
              <a:t>BER Climate Research</a:t>
            </a:r>
          </a:p>
        </p:txBody>
      </p:sp>
    </p:spTree>
    <p:extLst>
      <p:ext uri="{BB962C8B-B14F-4D97-AF65-F5344CB8AC3E}">
        <p14:creationId xmlns:p14="http://schemas.microsoft.com/office/powerpoint/2010/main" val="131078411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70880-0751-420B-B5C6-1A227F09263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350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5308D-6E92-4A26-9AC4-DF11544C65A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2663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D1F44-9D0B-49FE-A8B1-F67A48579E8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87791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7E353-92FB-4756-AFA6-D93975CC497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8868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DE19A-53A6-49BE-8F4D-F508CCF28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7465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EFC6-55C0-497B-B0EE-745623C85B0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8283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777F9-0B33-4955-B68A-904F7E64435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61768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FFFFFF"/>
                </a:solidFill>
              </a:rPr>
              <a:t>AGU Chapman Conference Santorini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CB329-62B6-458C-A2EB-2AA12CA1303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68461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latin typeface="Times New Roman" pitchFamily="18" charset="0"/>
              </a:rPr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3B436F1-924E-46FB-A373-31AAC09B4364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9640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 xmlns:p14="http://schemas.microsoft.com/office/powerpoint/2010/main" spd="slow"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60" indent="-34286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67" indent="-228573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13" indent="-228573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5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30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453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599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746" indent="-22857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0970" y="309610"/>
            <a:ext cx="3489607" cy="28721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1"/>
            <a:ext cx="184644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583" y="415751"/>
            <a:ext cx="4194725" cy="1015651"/>
          </a:xfrm>
          <a:prstGeom prst="rect">
            <a:avLst/>
          </a:prstGeom>
          <a:noFill/>
        </p:spPr>
        <p:txBody>
          <a:bodyPr wrap="square" lIns="91429" tIns="45714" rIns="91429" bIns="45714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Heat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Budget Analysis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of Northern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Hemisphere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High-Latitude Spring Onset Events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437" y="6156021"/>
            <a:ext cx="6858000" cy="430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4" rIns="91429" bIns="45714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tabLst>
                <a:tab pos="228573" algn="l"/>
              </a:tabLst>
            </a:pPr>
            <a:r>
              <a:rPr lang="en-GB" sz="1100" b="1" dirty="0">
                <a:solidFill>
                  <a:srgbClr val="000000"/>
                </a:solidFill>
                <a:latin typeface="Times New Roman"/>
              </a:rPr>
              <a:t>Reference: 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He, J.</a:t>
            </a:r>
            <a:r>
              <a:rPr lang="en-GB" sz="11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and R.X</a:t>
            </a:r>
            <a:r>
              <a:rPr lang="en-GB" sz="11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Black, </a:t>
            </a:r>
            <a:r>
              <a:rPr lang="en-GB" sz="1100" dirty="0">
                <a:solidFill>
                  <a:srgbClr val="000000"/>
                </a:solidFill>
                <a:latin typeface="Times New Roman"/>
              </a:rPr>
              <a:t>2016: </a:t>
            </a:r>
            <a:r>
              <a:rPr lang="en-GB" sz="1100" dirty="0"/>
              <a:t>Heat Budget Analysis of Northern Hemisphere High-Latitude Spring Onset Events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GB" sz="1100" i="1" dirty="0" smtClean="0">
                <a:solidFill>
                  <a:srgbClr val="000000"/>
                </a:solidFill>
                <a:latin typeface="Times New Roman"/>
              </a:rPr>
              <a:t>Journal of Geophysical Research, </a:t>
            </a:r>
            <a:r>
              <a:rPr lang="en-GB" sz="1100" b="1" dirty="0" smtClean="0">
                <a:solidFill>
                  <a:srgbClr val="000000"/>
                </a:solidFill>
                <a:latin typeface="Times New Roman"/>
              </a:rPr>
              <a:t>121, </a:t>
            </a:r>
            <a:r>
              <a:rPr lang="en-GB" sz="1100" dirty="0" smtClean="0">
                <a:solidFill>
                  <a:srgbClr val="000000"/>
                </a:solidFill>
                <a:latin typeface="Times New Roman"/>
              </a:rPr>
              <a:t>10,113-10,137.</a:t>
            </a:r>
            <a:endParaRPr lang="en-GB" sz="11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859" y="1371601"/>
            <a:ext cx="4389341" cy="477052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solidFill>
                  <a:srgbClr val="000000"/>
                </a:solidFill>
                <a:latin typeface="Times New Roman" pitchFamily="18" charset="0"/>
              </a:rPr>
              <a:t>Objective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 The study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aims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to provide a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complete quantitative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understanding of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the physical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sources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responsible for rapid near-surface air temperature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increases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that occur in association with regional spring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onset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events within the Artic atmosphere.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srgbClr val="000000"/>
                </a:solidFill>
                <a:latin typeface="Times New Roman" pitchFamily="18" charset="0"/>
              </a:rPr>
              <a:t>Research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: 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The current work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first identifies four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categories of spring onset events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in the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following regions: the primary (critical) region over North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Siberia (CR), Greenland-North America (G-NA), East Asia (EA), and Alaska (AL). Local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changes   in near-surface air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temperature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anomalies are decomposed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into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distinct dynamic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and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thermo-dynamic parts using a heat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budget analysis. The spatial and temporal structures of these dynamic and thermodynamic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processes and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their relative contributions to the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sequential regional changes    in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temperature anomalies are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investigated.</a:t>
            </a:r>
            <a:endParaRPr lang="en-US" sz="16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4637635" y="4288594"/>
            <a:ext cx="4389120" cy="181586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 smtClean="0">
                <a:solidFill>
                  <a:srgbClr val="000000"/>
                </a:solidFill>
                <a:latin typeface="Times New Roman" pitchFamily="18" charset="0"/>
              </a:rPr>
              <a:t>Impact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</a:rPr>
              <a:t>: 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Our diagnostic results demonstrate that anomalous dynamical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processes associated with synoptic eddy activity and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quasi-stationary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wave patterns are the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primary contributors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to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the rapid   temperature increases observed to occur during Arctic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spring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onset,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with 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minimal contributions coming from 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anomalous </a:t>
            </a:r>
            <a:r>
              <a:rPr lang="en-US" sz="1600" dirty="0" err="1">
                <a:solidFill>
                  <a:srgbClr val="000000"/>
                </a:solidFill>
                <a:latin typeface="Times New Roman" pitchFamily="18" charset="0"/>
              </a:rPr>
              <a:t>diabatic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</a:rPr>
              <a:t> processes</a:t>
            </a:r>
            <a:r>
              <a:rPr lang="en-US" sz="16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1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37636" y="3182665"/>
            <a:ext cx="4389120" cy="1107983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Composite time evolution from day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-10 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to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day +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15 of daily areal-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average 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contributions (units: K/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day) to temperature anomaly (T’) tendency due to linear temperature advection (blue), anomalous horizontal eddy heat flux convergence (red), 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anomalous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vertical eddy </a:t>
            </a: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heat flux convergence 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(pink),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nd anomalous adiabatic (pink dash) and </a:t>
            </a:r>
            <a:r>
              <a:rPr lang="en-US" sz="1100" i="1" dirty="0" err="1" smtClean="0">
                <a:solidFill>
                  <a:srgbClr val="000000"/>
                </a:solidFill>
                <a:latin typeface="Times New Roman" pitchFamily="18" charset="0"/>
              </a:rPr>
              <a:t>diabatic</a:t>
            </a:r>
            <a:r>
              <a:rPr lang="en-US" sz="1100" i="1" dirty="0" smtClean="0">
                <a:solidFill>
                  <a:srgbClr val="000000"/>
                </a:solidFill>
                <a:latin typeface="Times New Roman" pitchFamily="18" charset="0"/>
              </a:rPr>
              <a:t> (green dash) heating for spring onset events over (a) Siberia, (b) Greenland and (c) East Asia.</a:t>
            </a:r>
            <a:endParaRPr lang="en-US" sz="1100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115888" y="115095"/>
            <a:ext cx="8912225" cy="6487993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lIns="91429" tIns="45714" rIns="91429" bIns="45714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6" name="Picture 19" descr="wallpaper10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639359" y="-1079"/>
            <a:ext cx="512064" cy="38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-1139" y="0"/>
            <a:ext cx="429768" cy="4297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414933" y="2116667"/>
            <a:ext cx="184644" cy="5232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" name="Picture 1" descr="jgrd53275-fig-0007-legend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519" y="1813660"/>
            <a:ext cx="1805058" cy="136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4284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6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337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6_Default Design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Black</dc:creator>
  <cp:lastModifiedBy>Robert Black</cp:lastModifiedBy>
  <cp:revision>8</cp:revision>
  <dcterms:created xsi:type="dcterms:W3CDTF">2017-01-04T19:29:47Z</dcterms:created>
  <dcterms:modified xsi:type="dcterms:W3CDTF">2017-01-24T18:18:37Z</dcterms:modified>
</cp:coreProperties>
</file>