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86"/>
    <p:restoredTop sz="93685"/>
  </p:normalViewPr>
  <p:slideViewPr>
    <p:cSldViewPr snapToGrid="0" snapToObjects="1">
      <p:cViewPr varScale="1">
        <p:scale>
          <a:sx n="75" d="100"/>
          <a:sy n="75" d="100"/>
        </p:scale>
        <p:origin x="6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9/26/2019</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2645"/>
            <a:ext cx="9060873" cy="830997"/>
          </a:xfrm>
          <a:prstGeom prst="rect">
            <a:avLst/>
          </a:prstGeom>
          <a:noFill/>
        </p:spPr>
        <p:txBody>
          <a:bodyPr wrap="square" rtlCol="0">
            <a:spAutoFit/>
          </a:bodyPr>
          <a:lstStyle/>
          <a:p>
            <a:pPr algn="ctr"/>
            <a:r>
              <a:rPr lang="en-US" sz="2400" b="1" dirty="0"/>
              <a:t>High Climate Sensitivity in the Community </a:t>
            </a:r>
            <a:r>
              <a:rPr lang="en-US" sz="2400" b="1"/>
              <a:t>Earth </a:t>
            </a:r>
            <a:r>
              <a:rPr lang="en-US" sz="2400" b="1" smtClean="0"/>
              <a:t>System Model </a:t>
            </a:r>
            <a:r>
              <a:rPr lang="en-US" sz="2400" b="1" dirty="0"/>
              <a:t>Version 2 (CESM2)</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16114" y="833642"/>
            <a:ext cx="12011964" cy="830997"/>
          </a:xfrm>
          <a:prstGeom prst="rect">
            <a:avLst/>
          </a:prstGeom>
          <a:noFill/>
          <a:ln>
            <a:solidFill>
              <a:schemeClr val="accent1"/>
            </a:solidFill>
          </a:ln>
        </p:spPr>
        <p:txBody>
          <a:bodyPr wrap="square" rtlCol="0">
            <a:spAutoFit/>
          </a:bodyPr>
          <a:lstStyle/>
          <a:p>
            <a:pPr algn="ctr"/>
            <a:r>
              <a:rPr lang="en-US" sz="1600" dirty="0" err="1" smtClean="0"/>
              <a:t>Gettelman</a:t>
            </a:r>
            <a:r>
              <a:rPr lang="en-US" sz="1600" dirty="0"/>
              <a:t>, A., </a:t>
            </a:r>
            <a:r>
              <a:rPr lang="en-US" sz="1600" dirty="0" err="1"/>
              <a:t>Hannay</a:t>
            </a:r>
            <a:r>
              <a:rPr lang="en-US" sz="1600" dirty="0"/>
              <a:t>, C., </a:t>
            </a:r>
            <a:r>
              <a:rPr lang="en-US" sz="1600" dirty="0" err="1"/>
              <a:t>Bacmeister</a:t>
            </a:r>
            <a:r>
              <a:rPr lang="en-US" sz="1600" dirty="0"/>
              <a:t>, J.T., Neale, R.B., </a:t>
            </a:r>
            <a:r>
              <a:rPr lang="en-US" sz="1600" b="1" dirty="0"/>
              <a:t>Pendergrass, A.G</a:t>
            </a:r>
            <a:r>
              <a:rPr lang="en-US" sz="1600" dirty="0"/>
              <a:t>., </a:t>
            </a:r>
            <a:r>
              <a:rPr lang="en-US" sz="1600" dirty="0" err="1"/>
              <a:t>Danabasoglu</a:t>
            </a:r>
            <a:r>
              <a:rPr lang="en-US" sz="1600" dirty="0"/>
              <a:t>, G., </a:t>
            </a:r>
            <a:r>
              <a:rPr lang="en-US" sz="1600" dirty="0" err="1"/>
              <a:t>Lamarque</a:t>
            </a:r>
            <a:r>
              <a:rPr lang="en-US" sz="1600" dirty="0"/>
              <a:t>, J.F., </a:t>
            </a:r>
            <a:r>
              <a:rPr lang="en-US" sz="1600" dirty="0" err="1"/>
              <a:t>Fasullo</a:t>
            </a:r>
            <a:r>
              <a:rPr lang="en-US" sz="1600" dirty="0"/>
              <a:t>, J.T., Bailey, D.A., Lawrence, D.M. and Mills, M.J</a:t>
            </a:r>
            <a:r>
              <a:rPr lang="en-US" sz="1600" dirty="0" smtClean="0"/>
              <a:t>.,(2019). High </a:t>
            </a:r>
            <a:r>
              <a:rPr lang="en-US" sz="1600" dirty="0"/>
              <a:t>Climate Sensitivity in the Community Earth System Model Version 2 (CESM2</a:t>
            </a:r>
            <a:r>
              <a:rPr lang="en-US" sz="1600" dirty="0" smtClean="0"/>
              <a:t>).</a:t>
            </a:r>
            <a:r>
              <a:rPr lang="en-US" sz="1600" dirty="0"/>
              <a:t> </a:t>
            </a:r>
            <a:r>
              <a:rPr lang="en-US" sz="1600" i="1" dirty="0"/>
              <a:t>Geophysical Research Letters</a:t>
            </a:r>
            <a:r>
              <a:rPr lang="en-US" sz="1600" dirty="0"/>
              <a:t> 46, no. </a:t>
            </a:r>
            <a:r>
              <a:rPr lang="en-US" sz="1600" dirty="0" smtClean="0"/>
              <a:t>14: </a:t>
            </a:r>
            <a:r>
              <a:rPr lang="en-US" sz="1600" dirty="0"/>
              <a:t>8329-8337. </a:t>
            </a:r>
            <a:r>
              <a:rPr lang="en-US" sz="1600" dirty="0" smtClean="0"/>
              <a:t>doi:10.1029/2019GL083978.</a:t>
            </a:r>
            <a:endParaRPr lang="en-US" sz="1600" dirty="0">
              <a:effectLst/>
            </a:endParaRPr>
          </a:p>
        </p:txBody>
      </p:sp>
      <p:sp>
        <p:nvSpPr>
          <p:cNvPr id="10" name="Rectangle 9">
            <a:extLst>
              <a:ext uri="{FF2B5EF4-FFF2-40B4-BE49-F238E27FC236}">
                <a16:creationId xmlns:a16="http://schemas.microsoft.com/office/drawing/2014/main" id="{C2BC886A-4611-6E44-8421-E3EAE66ED7B8}"/>
              </a:ext>
            </a:extLst>
          </p:cNvPr>
          <p:cNvSpPr/>
          <p:nvPr/>
        </p:nvSpPr>
        <p:spPr>
          <a:xfrm>
            <a:off x="362126" y="4580130"/>
            <a:ext cx="3054639" cy="1200329"/>
          </a:xfrm>
          <a:prstGeom prst="rect">
            <a:avLst/>
          </a:prstGeom>
        </p:spPr>
        <p:txBody>
          <a:bodyPr wrap="square">
            <a:spAutoFit/>
          </a:bodyPr>
          <a:lstStyle/>
          <a:p>
            <a:r>
              <a:rPr lang="en-US" sz="1200" dirty="0" smtClean="0">
                <a:latin typeface="Arial" charset="0"/>
                <a:ea typeface="Arial" charset="0"/>
                <a:cs typeface="Arial" charset="0"/>
              </a:rPr>
              <a:t>Cloud feedbacks from CESM </a:t>
            </a:r>
            <a:r>
              <a:rPr lang="en-US" sz="1200" dirty="0">
                <a:latin typeface="Arial" charset="0"/>
                <a:ea typeface="Arial" charset="0"/>
                <a:cs typeface="Arial" charset="0"/>
              </a:rPr>
              <a:t>= Community Earth System Model Version </a:t>
            </a:r>
            <a:r>
              <a:rPr lang="en-US" sz="1200" dirty="0" smtClean="0">
                <a:latin typeface="Arial" charset="0"/>
                <a:ea typeface="Arial" charset="0"/>
                <a:cs typeface="Arial" charset="0"/>
              </a:rPr>
              <a:t>1 and 2, with component combinations from each. CF </a:t>
            </a:r>
            <a:r>
              <a:rPr lang="en-US" sz="1200" dirty="0">
                <a:latin typeface="Arial" charset="0"/>
                <a:ea typeface="Arial" charset="0"/>
                <a:cs typeface="Arial" charset="0"/>
              </a:rPr>
              <a:t>= cloud feedback; SWCF = shortwave cloud feedback; LWCF = </a:t>
            </a:r>
            <a:r>
              <a:rPr lang="en-US" sz="1200" dirty="0" err="1">
                <a:latin typeface="Arial" charset="0"/>
                <a:ea typeface="Arial" charset="0"/>
                <a:cs typeface="Arial" charset="0"/>
              </a:rPr>
              <a:t>longwave</a:t>
            </a:r>
            <a:r>
              <a:rPr lang="en-US" sz="1200" dirty="0">
                <a:latin typeface="Arial" charset="0"/>
                <a:ea typeface="Arial" charset="0"/>
                <a:cs typeface="Arial" charset="0"/>
              </a:rPr>
              <a:t> cloud feedback.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3874227" y="1815875"/>
            <a:ext cx="7664630" cy="1277273"/>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smtClean="0">
                <a:solidFill>
                  <a:prstClr val="black"/>
                </a:solidFill>
                <a:latin typeface="Arial"/>
                <a:cs typeface="Arial"/>
              </a:rPr>
              <a:t>During development of the most recent version of the CESM model, CESM2, the equilibrium climate sensitivity dramatically increased. The goals of this paper are (1) document the climate sensitivity, and (2) quantify the role that changes in different model components and aspects of the representation of clouds played. </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3878475" y="3321179"/>
            <a:ext cx="7660381" cy="1061829"/>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smtClean="0">
                <a:solidFill>
                  <a:prstClr val="black"/>
                </a:solidFill>
                <a:latin typeface="Arial"/>
                <a:cs typeface="Arial"/>
              </a:rPr>
              <a:t>Using slab ocean and fixed-SST simulations to slowly step through small changes, we evaluate the climate sensitivity in interim versions of the model between CESM1 and 2. We apply the radiative feedback kernel technique to quantify cloud feedbacks. </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3878476" y="4596738"/>
            <a:ext cx="7515238" cy="1061829"/>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smtClean="0">
                <a:latin typeface="Arial" panose="020B0604020202020204" pitchFamily="34" charset="0"/>
                <a:cs typeface="Arial" panose="020B0604020202020204" pitchFamily="34" charset="0"/>
              </a:rPr>
              <a:t>The equilibrium climate sensitivity in CESM2 is 5.3 K. Contributions to the increase in climate sensitivity from CESM1 to CESM2 come from multiple factors, including changes in cloud feedbacks due to reduced sensitivity to aerosols and also the aerosol forcing itself. </a:t>
            </a:r>
            <a:endParaRPr lang="en-US"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47059" y="2157166"/>
            <a:ext cx="3073400" cy="2286000"/>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257</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21</cp:revision>
  <dcterms:created xsi:type="dcterms:W3CDTF">2017-08-29T22:43:04Z</dcterms:created>
  <dcterms:modified xsi:type="dcterms:W3CDTF">2019-09-26T16:56:22Z</dcterms:modified>
</cp:coreProperties>
</file>