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0C2"/>
    <a:srgbClr val="C2A20F"/>
    <a:srgbClr val="1C75BC"/>
    <a:srgbClr val="E86E25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73" autoAdjust="0"/>
  </p:normalViewPr>
  <p:slideViewPr>
    <p:cSldViewPr snapToGrid="0" snapToObjects="1">
      <p:cViewPr>
        <p:scale>
          <a:sx n="178" d="100"/>
          <a:sy n="178" d="100"/>
        </p:scale>
        <p:origin x="-752" y="-336"/>
      </p:cViewPr>
      <p:guideLst>
        <p:guide orient="horz" pos="2160"/>
        <p:guide pos="2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5/15/20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5/15/20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  <a:p>
            <a:pPr lvl="0"/>
            <a:r>
              <a:rPr lang="en-US" dirty="0" smtClean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76" y="6293638"/>
            <a:ext cx="548640" cy="52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 smtClean="0"/>
              <a:t>Image and caption                      - Visually compelling figure(s) to explain the research               - Include legends and descriptive caption</a:t>
            </a:r>
            <a:endParaRPr lang="en-US" dirty="0"/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Last, F., F. Last, F. last and F. Last (</a:t>
            </a:r>
            <a:r>
              <a:rPr lang="en-US" dirty="0" err="1" smtClean="0"/>
              <a:t>yyyy</a:t>
            </a:r>
            <a:r>
              <a:rPr lang="en-US" dirty="0" smtClean="0"/>
              <a:t>), Title. Journal, Volume (Issue), pages, DOI: 10.xxxxx/</a:t>
            </a:r>
            <a:r>
              <a:rPr lang="en-US" dirty="0" err="1" smtClean="0"/>
              <a:t>xxxxxx</a:t>
            </a:r>
            <a:endParaRPr lang="en-US" dirty="0" smtClean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</a:t>
            </a:r>
            <a:endParaRPr lang="en-US" dirty="0"/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 smtClean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50 words or less Importance, relevance, or intriguing component of the finding to the field</a:t>
            </a:r>
            <a:endParaRPr lang="en-US" dirty="0"/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 smtClean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Optional - additional logos here (project logo, collaborators, etc.)</a:t>
            </a:r>
            <a:endParaRPr lang="en-US" dirty="0"/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 smtClean="0"/>
              <a:t>Sponsor logo here</a:t>
            </a:r>
            <a:endParaRPr lang="en-US" dirty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4572000" y="991127"/>
            <a:ext cx="4602114" cy="1893056"/>
          </a:xfrm>
        </p:spPr>
        <p:txBody>
          <a:bodyPr/>
          <a:lstStyle/>
          <a:p>
            <a:r>
              <a:rPr lang="en-US" sz="1400" dirty="0" smtClean="0"/>
              <a:t>Uncertainty in initial land cover distribution has persistent effects on carbon and temperature projections. Primary implications of this are:</a:t>
            </a:r>
            <a:endParaRPr lang="en-US" sz="1400" dirty="0" smtClean="0"/>
          </a:p>
          <a:p>
            <a:pPr marL="514350" indent="-285750">
              <a:buFont typeface="Arial"/>
              <a:buChar char="•"/>
            </a:pPr>
            <a:r>
              <a:rPr lang="en-US" sz="1400" dirty="0" smtClean="0"/>
              <a:t>Land use/cover-related uncertainties need to be quantified to reliably assess scenario-driven results</a:t>
            </a:r>
            <a:endParaRPr lang="en-US" sz="1400" dirty="0" smtClean="0"/>
          </a:p>
          <a:p>
            <a:pPr marL="514350" indent="-285750">
              <a:buFont typeface="Arial"/>
              <a:buChar char="•"/>
            </a:pPr>
            <a:r>
              <a:rPr lang="en-US" sz="1400" dirty="0" smtClean="0"/>
              <a:t>Models with different “Earths” inhibit understanding and consensus building</a:t>
            </a:r>
            <a:endParaRPr lang="en-US" sz="1400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2700" y="-4627"/>
            <a:ext cx="9131300" cy="708660"/>
          </a:xfrm>
        </p:spPr>
        <p:txBody>
          <a:bodyPr/>
          <a:lstStyle/>
          <a:p>
            <a:r>
              <a:rPr lang="en-US" sz="2000" dirty="0"/>
              <a:t>Initial land use/cover distribution substantially affects global carbon and local temperature projections in the integrated Earth system model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41240" y="5688743"/>
            <a:ext cx="4791730" cy="56103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A.V. Di Vittorio, X. Shi, B. Bond-</a:t>
            </a:r>
            <a:r>
              <a:rPr lang="en-US" dirty="0" err="1"/>
              <a:t>Lamberty</a:t>
            </a:r>
            <a:r>
              <a:rPr lang="en-US" dirty="0"/>
              <a:t>, K. Calvin, A. Jones, 2020, “Initial land use/cover distribution substantially affects global carbon and local temperature projections in the integrated Earth system model”, Global Biogeochemical Cycles. </a:t>
            </a:r>
            <a:r>
              <a:rPr lang="en-US" dirty="0" err="1"/>
              <a:t>doi</a:t>
            </a:r>
            <a:r>
              <a:rPr lang="en-US" dirty="0"/>
              <a:t>: 10.1029/2019GB00683.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4572000" y="4297599"/>
            <a:ext cx="4602114" cy="278130"/>
          </a:xfrm>
        </p:spPr>
        <p:txBody>
          <a:bodyPr/>
          <a:lstStyle/>
          <a:p>
            <a:r>
              <a:rPr lang="en-US" dirty="0" smtClean="0"/>
              <a:t>Research Details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4572000" y="2884183"/>
            <a:ext cx="4602114" cy="274638"/>
          </a:xfrm>
        </p:spPr>
        <p:txBody>
          <a:bodyPr/>
          <a:lstStyle/>
          <a:p>
            <a:r>
              <a:rPr lang="en-US" dirty="0" smtClean="0"/>
              <a:t>Significance and Impact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4572000" y="733794"/>
            <a:ext cx="4602114" cy="274638"/>
          </a:xfrm>
        </p:spPr>
        <p:txBody>
          <a:bodyPr/>
          <a:lstStyle/>
          <a:p>
            <a:r>
              <a:rPr lang="en-US" dirty="0" smtClean="0"/>
              <a:t>Scientific Achievement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4572000" y="3155467"/>
            <a:ext cx="4602114" cy="1142985"/>
          </a:xfrm>
        </p:spPr>
        <p:txBody>
          <a:bodyPr/>
          <a:lstStyle/>
          <a:p>
            <a:r>
              <a:rPr lang="en-US" sz="1400" dirty="0" smtClean="0"/>
              <a:t>This study demonstrates that land representation is a key determinant of carbon and temperature projections. Further quantification of related uncertainties will facilitate development of more flexible models that can apply land-related standards</a:t>
            </a:r>
            <a:endParaRPr lang="en-US" sz="14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5"/>
          </p:nvPr>
        </p:nvSpPr>
        <p:spPr>
          <a:xfrm>
            <a:off x="4572000" y="4562230"/>
            <a:ext cx="4602114" cy="1715477"/>
          </a:xfrm>
        </p:spPr>
        <p:txBody>
          <a:bodyPr>
            <a:normAutofit/>
          </a:bodyPr>
          <a:lstStyle/>
          <a:p>
            <a:pPr marL="225425" indent="0">
              <a:buNone/>
            </a:pPr>
            <a:r>
              <a:rPr lang="en-US" dirty="0" smtClean="0"/>
              <a:t>A 3.9 km</a:t>
            </a:r>
            <a:r>
              <a:rPr lang="en-US" baseline="30000" dirty="0" smtClean="0"/>
              <a:t>2</a:t>
            </a:r>
            <a:r>
              <a:rPr lang="en-US" dirty="0" smtClean="0"/>
              <a:t> difference in 2005 forest area for an RCP 4.5 experiment generates:</a:t>
            </a:r>
            <a:endParaRPr lang="en-US" dirty="0" smtClean="0"/>
          </a:p>
          <a:p>
            <a:pPr marL="341313" indent="-115888">
              <a:buFont typeface="Arial"/>
              <a:buChar char="•"/>
            </a:pPr>
            <a:r>
              <a:rPr lang="en-US" dirty="0" smtClean="0"/>
              <a:t>50% increase in 2005 CO</a:t>
            </a:r>
            <a:r>
              <a:rPr lang="en-US" baseline="-25000" dirty="0" smtClean="0"/>
              <a:t>2</a:t>
            </a:r>
            <a:r>
              <a:rPr lang="en-US" dirty="0" smtClean="0"/>
              <a:t> uncertainty by 2095</a:t>
            </a:r>
          </a:p>
          <a:p>
            <a:pPr marL="341313" indent="-115888">
              <a:buFont typeface="Arial"/>
              <a:buChar char="•"/>
            </a:pPr>
            <a:r>
              <a:rPr lang="en-US" dirty="0" smtClean="0"/>
              <a:t>27% increase 2005 terrestrial carbon uncertainty by 2095</a:t>
            </a:r>
          </a:p>
          <a:p>
            <a:pPr marL="341313" indent="-115888">
              <a:buFont typeface="Arial"/>
              <a:buChar char="•"/>
            </a:pPr>
            <a:r>
              <a:rPr lang="en-US" dirty="0" smtClean="0"/>
              <a:t>Persistent range in local annual temperature of -0.57 to +0.72 °C (2005-2094 average)</a:t>
            </a:r>
          </a:p>
          <a:p>
            <a:pPr marL="341313" indent="-115888">
              <a:buFont typeface="Arial"/>
              <a:buChar char="•"/>
            </a:pPr>
            <a:endParaRPr lang="en-US" dirty="0" smtClean="0"/>
          </a:p>
          <a:p>
            <a:pPr marL="341313" indent="-115888">
              <a:buFont typeface="Arial"/>
              <a:buChar char="•"/>
            </a:pPr>
            <a:endParaRPr lang="en-US" dirty="0" smtClean="0"/>
          </a:p>
        </p:txBody>
      </p:sp>
      <p:sp>
        <p:nvSpPr>
          <p:cNvPr id="16" name="Text Placeholder 8"/>
          <p:cNvSpPr txBox="1">
            <a:spLocks/>
          </p:cNvSpPr>
          <p:nvPr/>
        </p:nvSpPr>
        <p:spPr>
          <a:xfrm>
            <a:off x="41240" y="5308033"/>
            <a:ext cx="4530760" cy="363859"/>
          </a:xfrm>
          <a:prstGeom prst="rect">
            <a:avLst/>
          </a:prstGeom>
        </p:spPr>
        <p:txBody>
          <a:bodyPr lIns="0" tIns="0" rIns="0" bIns="0"/>
          <a:lstStyle>
            <a:lvl1pPr marL="228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/>
            <a:r>
              <a:rPr lang="en-US" sz="1100" dirty="0" smtClean="0"/>
              <a:t>Persistent differences in 2005-2094 average atmospheric surface temperature due to initial </a:t>
            </a:r>
            <a:r>
              <a:rPr lang="en-US" sz="1100" smtClean="0"/>
              <a:t>land cover </a:t>
            </a:r>
            <a:r>
              <a:rPr lang="en-US" sz="1100" smtClean="0"/>
              <a:t>ar</a:t>
            </a:r>
            <a:r>
              <a:rPr lang="en-US" sz="1100" smtClean="0"/>
              <a:t>e </a:t>
            </a:r>
            <a:r>
              <a:rPr lang="en-US" sz="1100" dirty="0" smtClean="0"/>
              <a:t>largest in Dec.-Jan.-Feb. (DJF).</a:t>
            </a:r>
            <a:endParaRPr lang="en-US" sz="1100" dirty="0"/>
          </a:p>
        </p:txBody>
      </p:sp>
      <p:pic>
        <p:nvPicPr>
          <p:cNvPr id="3" name="Picture 2" descr="figure_4_new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69" y="784156"/>
            <a:ext cx="3596005" cy="4538145"/>
          </a:xfrm>
          <a:prstGeom prst="rect">
            <a:avLst/>
          </a:prstGeom>
        </p:spPr>
      </p:pic>
      <p:sp>
        <p:nvSpPr>
          <p:cNvPr id="13" name="Text Placeholder 8"/>
          <p:cNvSpPr txBox="1">
            <a:spLocks/>
          </p:cNvSpPr>
          <p:nvPr/>
        </p:nvSpPr>
        <p:spPr>
          <a:xfrm>
            <a:off x="743011" y="1729110"/>
            <a:ext cx="691062" cy="211463"/>
          </a:xfrm>
          <a:prstGeom prst="rect">
            <a:avLst/>
          </a:prstGeom>
        </p:spPr>
        <p:txBody>
          <a:bodyPr lIns="0" tIns="0" rIns="0" bIns="0"/>
          <a:lstStyle>
            <a:lvl1pPr marL="228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/>
            <a:r>
              <a:rPr lang="en-US" sz="1100" dirty="0" smtClean="0"/>
              <a:t>Annual</a:t>
            </a:r>
            <a:endParaRPr lang="en-US" sz="1100" dirty="0"/>
          </a:p>
        </p:txBody>
      </p:sp>
      <p:sp>
        <p:nvSpPr>
          <p:cNvPr id="14" name="Text Placeholder 8"/>
          <p:cNvSpPr txBox="1">
            <a:spLocks/>
          </p:cNvSpPr>
          <p:nvPr/>
        </p:nvSpPr>
        <p:spPr>
          <a:xfrm>
            <a:off x="707337" y="4112115"/>
            <a:ext cx="691062" cy="211463"/>
          </a:xfrm>
          <a:prstGeom prst="rect">
            <a:avLst/>
          </a:prstGeom>
        </p:spPr>
        <p:txBody>
          <a:bodyPr lIns="0" tIns="0" rIns="0" bIns="0"/>
          <a:lstStyle>
            <a:lvl1pPr marL="22860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/>
            <a:r>
              <a:rPr lang="en-US" sz="1100" dirty="0" smtClean="0"/>
              <a:t>DJF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6648</TotalTime>
  <Words>255</Words>
  <Application>Microsoft Macintosh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EESA Highlights</vt:lpstr>
      <vt:lpstr>Initial land use/cover distribution substantially affects global carbon and local temperature projections in the integrated Earth system model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Alan Di Vittorio</cp:lastModifiedBy>
  <cp:revision>98</cp:revision>
  <dcterms:created xsi:type="dcterms:W3CDTF">2016-02-10T19:06:12Z</dcterms:created>
  <dcterms:modified xsi:type="dcterms:W3CDTF">2020-05-18T18:30:10Z</dcterms:modified>
</cp:coreProperties>
</file>