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00C2"/>
    <a:srgbClr val="C2A20F"/>
    <a:srgbClr val="1C75BC"/>
    <a:srgbClr val="E86E25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4673" autoAdjust="0"/>
  </p:normalViewPr>
  <p:slideViewPr>
    <p:cSldViewPr snapToGrid="0" snapToObjects="1">
      <p:cViewPr>
        <p:scale>
          <a:sx n="178" d="100"/>
          <a:sy n="178" d="100"/>
        </p:scale>
        <p:origin x="-2016" y="-504"/>
      </p:cViewPr>
      <p:guideLst>
        <p:guide orient="horz" pos="2429"/>
        <p:guide pos="22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1/29/18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1/29/18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  <a:p>
            <a:pPr lvl="0"/>
            <a:r>
              <a:rPr lang="en-US" dirty="0" smtClean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23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FA 2.0 (Genomes to Watershed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  <a:p>
            <a:pPr lvl="0"/>
            <a:r>
              <a:rPr lang="en-US" dirty="0" smtClean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 descr="C:\Users\lmkelly\Downloads\SFA20_GenomesWatershed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576" y="6293638"/>
            <a:ext cx="548640" cy="52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90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</a:t>
            </a:r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Sponsor logo here</a:t>
            </a:r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10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</a:t>
            </a:r>
            <a:endParaRPr lang="en-US" dirty="0"/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Research Details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Significance and Impact</a:t>
            </a: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Scientific Achievement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Sponsor logo here</a:t>
            </a:r>
            <a:endParaRPr lang="en-US" dirty="0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63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12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30"/>
          </p:nvPr>
        </p:nvSpPr>
        <p:spPr>
          <a:xfrm>
            <a:off x="4572000" y="991127"/>
            <a:ext cx="4602114" cy="1089721"/>
          </a:xfrm>
        </p:spPr>
        <p:txBody>
          <a:bodyPr/>
          <a:lstStyle/>
          <a:p>
            <a:r>
              <a:rPr lang="en-US" sz="1400" dirty="0"/>
              <a:t>Land cover conversion uncertainty </a:t>
            </a:r>
            <a:r>
              <a:rPr lang="en-US" sz="1400" dirty="0" smtClean="0"/>
              <a:t>constitutes:</a:t>
            </a:r>
          </a:p>
          <a:p>
            <a:pPr marL="341313" indent="-112713">
              <a:buFont typeface="Arial"/>
              <a:buChar char="•"/>
            </a:pPr>
            <a:r>
              <a:rPr lang="en-US" sz="1400" dirty="0" smtClean="0"/>
              <a:t>a </a:t>
            </a:r>
            <a:r>
              <a:rPr lang="en-US" sz="1400" dirty="0"/>
              <a:t>5 </a:t>
            </a:r>
            <a:r>
              <a:rPr lang="en-US" sz="1400" dirty="0" err="1"/>
              <a:t>ppmv</a:t>
            </a:r>
            <a:r>
              <a:rPr lang="en-US" sz="1400" dirty="0"/>
              <a:t> range in estimated 2004 atmospheric CO</a:t>
            </a:r>
            <a:r>
              <a:rPr lang="en-US" sz="1400" baseline="-25000" dirty="0"/>
              <a:t>2</a:t>
            </a:r>
            <a:r>
              <a:rPr lang="en-US" sz="1400" dirty="0"/>
              <a:t> concentration</a:t>
            </a:r>
            <a:r>
              <a:rPr lang="en-US" sz="1400" dirty="0" smtClean="0"/>
              <a:t>,</a:t>
            </a:r>
          </a:p>
          <a:p>
            <a:pPr marL="341313" indent="-112713">
              <a:buFont typeface="Arial"/>
              <a:buChar char="•"/>
            </a:pPr>
            <a:r>
              <a:rPr lang="en-US" sz="1400" dirty="0" smtClean="0"/>
              <a:t>a </a:t>
            </a:r>
            <a:r>
              <a:rPr lang="en-US" sz="1400" dirty="0"/>
              <a:t>range of 2004 terrestrial carbon stock uncertainty that is 80% of net historical CO</a:t>
            </a:r>
            <a:r>
              <a:rPr lang="en-US" sz="1400" baseline="-25000" dirty="0"/>
              <a:t>2</a:t>
            </a:r>
            <a:r>
              <a:rPr lang="en-US" sz="1400" dirty="0"/>
              <a:t> and climate effects on this stock, and </a:t>
            </a:r>
            <a:endParaRPr lang="en-US" sz="1400" dirty="0" smtClean="0"/>
          </a:p>
          <a:p>
            <a:pPr marL="341313" indent="-112713">
              <a:buFont typeface="Arial"/>
              <a:buChar char="•"/>
            </a:pPr>
            <a:r>
              <a:rPr lang="en-US" sz="1400" dirty="0" smtClean="0"/>
              <a:t>over </a:t>
            </a:r>
            <a:r>
              <a:rPr lang="en-US" sz="1400" dirty="0"/>
              <a:t>1 °C range in local surface temperature estimates (1984-2004 average).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2700" y="-4627"/>
            <a:ext cx="9131300" cy="708660"/>
          </a:xfrm>
        </p:spPr>
        <p:txBody>
          <a:bodyPr/>
          <a:lstStyle/>
          <a:p>
            <a:r>
              <a:rPr lang="en-US" dirty="0" smtClean="0"/>
              <a:t>Quantifying the effects of historical land cover conversion uncertainty on global carbon and climate estimates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A.V. Di Vittorio, J. Mao, X. Shi, L. </a:t>
            </a:r>
            <a:r>
              <a:rPr lang="en-US" dirty="0" err="1"/>
              <a:t>Chini</a:t>
            </a:r>
            <a:r>
              <a:rPr lang="en-US" dirty="0"/>
              <a:t>, G. </a:t>
            </a:r>
            <a:r>
              <a:rPr lang="en-US" dirty="0" err="1"/>
              <a:t>Hurtt</a:t>
            </a:r>
            <a:r>
              <a:rPr lang="en-US" dirty="0"/>
              <a:t>, and W.D. Collins, “Quantifying the effects of historical land cover uncertainty on global carbon and climate estimates”, Geophysical Research Letters. </a:t>
            </a:r>
            <a:r>
              <a:rPr lang="en-US" dirty="0" err="1"/>
              <a:t>doi</a:t>
            </a:r>
            <a:r>
              <a:rPr lang="en-US" dirty="0"/>
              <a:t>: 10.1002/2017GL075124.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4572000" y="4297599"/>
            <a:ext cx="4602114" cy="278130"/>
          </a:xfrm>
        </p:spPr>
        <p:txBody>
          <a:bodyPr/>
          <a:lstStyle/>
          <a:p>
            <a:r>
              <a:rPr lang="en-US" dirty="0" smtClean="0"/>
              <a:t>Research Details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4572000" y="2884183"/>
            <a:ext cx="4602114" cy="274638"/>
          </a:xfrm>
        </p:spPr>
        <p:txBody>
          <a:bodyPr/>
          <a:lstStyle/>
          <a:p>
            <a:r>
              <a:rPr lang="en-US" dirty="0" smtClean="0"/>
              <a:t>Significance and Impact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3"/>
          </p:nvPr>
        </p:nvSpPr>
        <p:spPr>
          <a:xfrm>
            <a:off x="4572000" y="733794"/>
            <a:ext cx="4602114" cy="274638"/>
          </a:xfrm>
        </p:spPr>
        <p:txBody>
          <a:bodyPr/>
          <a:lstStyle/>
          <a:p>
            <a:r>
              <a:rPr lang="en-US" dirty="0" smtClean="0"/>
              <a:t>Scientific Achievement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4"/>
          </p:nvPr>
        </p:nvSpPr>
        <p:spPr>
          <a:xfrm>
            <a:off x="4572000" y="3155467"/>
            <a:ext cx="4602114" cy="1142985"/>
          </a:xfrm>
        </p:spPr>
        <p:txBody>
          <a:bodyPr/>
          <a:lstStyle/>
          <a:p>
            <a:r>
              <a:rPr lang="en-US" sz="1400" dirty="0" smtClean="0"/>
              <a:t>Scenario-based global modeling efforts (e.g., CMIPs) </a:t>
            </a:r>
            <a:r>
              <a:rPr lang="en-US" sz="1400" dirty="0" smtClean="0"/>
              <a:t>harmonize land use, but not all land cover. However, different implementations of land cover conversion produce very different overall land change scenarios with large carbon and climate uncertainties.</a:t>
            </a:r>
            <a:endParaRPr lang="en-US" sz="14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5"/>
          </p:nvPr>
        </p:nvSpPr>
        <p:spPr>
          <a:xfrm>
            <a:off x="4572000" y="4562230"/>
            <a:ext cx="4602114" cy="1715477"/>
          </a:xfrm>
        </p:spPr>
        <p:txBody>
          <a:bodyPr>
            <a:normAutofit/>
          </a:bodyPr>
          <a:lstStyle/>
          <a:p>
            <a:pPr marL="341313" indent="-115888">
              <a:buFont typeface="Arial"/>
              <a:buChar char="•"/>
            </a:pPr>
            <a:r>
              <a:rPr lang="en-US" dirty="0" smtClean="0"/>
              <a:t>Single land use scenario</a:t>
            </a:r>
            <a:endParaRPr lang="en-US" dirty="0" smtClean="0"/>
          </a:p>
          <a:p>
            <a:pPr marL="341313" indent="-115888">
              <a:buFont typeface="Arial"/>
              <a:buChar char="•"/>
            </a:pPr>
            <a:r>
              <a:rPr lang="en-US" dirty="0" smtClean="0"/>
              <a:t>Maximum envelope of forest land conversion assumptions</a:t>
            </a:r>
            <a:endParaRPr lang="en-US" dirty="0" smtClean="0"/>
          </a:p>
          <a:p>
            <a:pPr marL="341313" indent="-115888">
              <a:buFont typeface="Arial"/>
              <a:buChar char="•"/>
            </a:pPr>
            <a:r>
              <a:rPr lang="en-US" dirty="0" smtClean="0"/>
              <a:t>Lan</a:t>
            </a:r>
            <a:r>
              <a:rPr lang="en-US" dirty="0" smtClean="0"/>
              <a:t>d model simulations to compare with CO</a:t>
            </a:r>
            <a:r>
              <a:rPr lang="en-US" baseline="-25000" dirty="0" smtClean="0"/>
              <a:t>2</a:t>
            </a:r>
            <a:r>
              <a:rPr lang="en-US" dirty="0" smtClean="0"/>
              <a:t>, climate, and N deposition drivers</a:t>
            </a:r>
          </a:p>
          <a:p>
            <a:pPr marL="341313" indent="-115888">
              <a:buFont typeface="Arial"/>
              <a:buChar char="•"/>
            </a:pPr>
            <a:r>
              <a:rPr lang="en-US" dirty="0" smtClean="0"/>
              <a:t>Earth system model simulations to estimate CO</a:t>
            </a:r>
            <a:r>
              <a:rPr lang="en-US" baseline="-25000" dirty="0" smtClean="0"/>
              <a:t>2</a:t>
            </a:r>
            <a:r>
              <a:rPr lang="en-US" dirty="0" smtClean="0"/>
              <a:t> and temperature</a:t>
            </a:r>
            <a:endParaRPr lang="en-US" dirty="0" smtClean="0"/>
          </a:p>
        </p:txBody>
      </p:sp>
      <p:pic>
        <p:nvPicPr>
          <p:cNvPr id="11" name="Picture 10" descr="totecosysc_comp_diff_la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552" y="-63241"/>
            <a:ext cx="3200400" cy="4141694"/>
          </a:xfrm>
          <a:prstGeom prst="rect">
            <a:avLst/>
          </a:prstGeom>
        </p:spPr>
      </p:pic>
      <p:pic>
        <p:nvPicPr>
          <p:cNvPr id="12" name="Picture 11" descr="totecosysc_comp_diff_atmo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552" y="2328456"/>
            <a:ext cx="3200400" cy="4141693"/>
          </a:xfrm>
          <a:prstGeom prst="rect">
            <a:avLst/>
          </a:prstGeom>
        </p:spPr>
      </p:pic>
      <p:sp>
        <p:nvSpPr>
          <p:cNvPr id="16" name="Text Placeholder 8"/>
          <p:cNvSpPr txBox="1">
            <a:spLocks/>
          </p:cNvSpPr>
          <p:nvPr/>
        </p:nvSpPr>
        <p:spPr>
          <a:xfrm>
            <a:off x="-117228" y="1875691"/>
            <a:ext cx="2178538" cy="3135920"/>
          </a:xfrm>
          <a:prstGeom prst="rect">
            <a:avLst/>
          </a:prstGeom>
        </p:spPr>
        <p:txBody>
          <a:bodyPr/>
          <a:lstStyle>
            <a:lvl1pPr marL="2286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Effects </a:t>
            </a:r>
            <a:r>
              <a:rPr lang="en-US" sz="1100" dirty="0" smtClean="0"/>
              <a:t>of:</a:t>
            </a:r>
          </a:p>
          <a:p>
            <a:r>
              <a:rPr lang="en-US" sz="1100" dirty="0" smtClean="0"/>
              <a:t> a) </a:t>
            </a:r>
            <a:r>
              <a:rPr lang="en-US" sz="1100" dirty="0"/>
              <a:t>Land Use and Land Cover Change (LULCC) uncertainty </a:t>
            </a:r>
            <a:r>
              <a:rPr lang="en-US" sz="1100" dirty="0" smtClean="0"/>
              <a:t>and</a:t>
            </a:r>
          </a:p>
          <a:p>
            <a:r>
              <a:rPr lang="en-US" sz="1100" dirty="0" smtClean="0"/>
              <a:t>b</a:t>
            </a:r>
            <a:r>
              <a:rPr lang="en-US" sz="1100" dirty="0"/>
              <a:t>) atmospheric </a:t>
            </a:r>
            <a:r>
              <a:rPr lang="en-US" sz="1100" dirty="0" smtClean="0"/>
              <a:t>forcing</a:t>
            </a:r>
          </a:p>
          <a:p>
            <a:r>
              <a:rPr lang="en-US" sz="1100" dirty="0" smtClean="0"/>
              <a:t>on </a:t>
            </a:r>
            <a:r>
              <a:rPr lang="en-US" sz="1100" dirty="0"/>
              <a:t>change in total </a:t>
            </a:r>
            <a:r>
              <a:rPr lang="en-US" sz="1100" dirty="0" smtClean="0"/>
              <a:t>terrestrial ecosystem </a:t>
            </a:r>
            <a:r>
              <a:rPr lang="en-US" sz="1100" dirty="0"/>
              <a:t>carbon due to </a:t>
            </a:r>
            <a:r>
              <a:rPr lang="en-US" sz="1100" dirty="0" smtClean="0"/>
              <a:t>LULCC.</a:t>
            </a:r>
          </a:p>
          <a:p>
            <a:r>
              <a:rPr lang="en-US" sz="1100" dirty="0" smtClean="0"/>
              <a:t>These </a:t>
            </a:r>
            <a:r>
              <a:rPr lang="en-US" sz="1100" dirty="0"/>
              <a:t>results are from land-only </a:t>
            </a:r>
            <a:r>
              <a:rPr lang="en-US" sz="1100" dirty="0" smtClean="0"/>
              <a:t>simulations.</a:t>
            </a:r>
          </a:p>
          <a:p>
            <a:r>
              <a:rPr lang="en-US" sz="1100" dirty="0" smtClean="0"/>
              <a:t>Values </a:t>
            </a:r>
            <a:r>
              <a:rPr lang="en-US" sz="1100" dirty="0"/>
              <a:t>are the differences between each LULCC case and the No LULCC </a:t>
            </a:r>
            <a:r>
              <a:rPr lang="en-US" sz="1100" dirty="0" smtClean="0"/>
              <a:t>case. </a:t>
            </a:r>
            <a:endParaRPr lang="en-US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2422772" y="724025"/>
            <a:ext cx="1563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/>
                <a:cs typeface="Arial"/>
              </a:rPr>
              <a:t>a)</a:t>
            </a:r>
            <a:endParaRPr lang="en-US" sz="800" dirty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12465" y="3113579"/>
            <a:ext cx="1563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/>
                <a:cs typeface="Arial"/>
              </a:rPr>
              <a:t>b)</a:t>
            </a:r>
            <a:endParaRPr lang="en-US" sz="800" dirty="0">
              <a:latin typeface="Arial"/>
              <a:cs typeface="Arial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4368574" y="4847395"/>
            <a:ext cx="0" cy="325819"/>
          </a:xfrm>
          <a:prstGeom prst="straightConnector1">
            <a:avLst/>
          </a:prstGeom>
          <a:ln>
            <a:solidFill>
              <a:srgbClr val="C2A20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740217" y="4084163"/>
            <a:ext cx="738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C2A20F"/>
                </a:solidFill>
                <a:latin typeface="Arial"/>
                <a:cs typeface="Arial"/>
              </a:rPr>
              <a:t>41 </a:t>
            </a:r>
            <a:r>
              <a:rPr lang="en-US" sz="1200" dirty="0" err="1" smtClean="0">
                <a:solidFill>
                  <a:srgbClr val="C2A20F"/>
                </a:solidFill>
                <a:latin typeface="Arial"/>
                <a:cs typeface="Arial"/>
              </a:rPr>
              <a:t>Pg</a:t>
            </a:r>
            <a:r>
              <a:rPr lang="en-US" sz="1200" dirty="0" smtClean="0">
                <a:solidFill>
                  <a:srgbClr val="C2A20F"/>
                </a:solidFill>
                <a:latin typeface="Arial"/>
                <a:cs typeface="Arial"/>
              </a:rPr>
              <a:t> C</a:t>
            </a:r>
            <a:endParaRPr lang="en-US" sz="1200" dirty="0">
              <a:solidFill>
                <a:srgbClr val="C2A20F"/>
              </a:solidFill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35050" y="2280195"/>
            <a:ext cx="73806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BF00C2"/>
                </a:solidFill>
                <a:latin typeface="Arial"/>
                <a:cs typeface="Arial"/>
              </a:rPr>
              <a:t>33 </a:t>
            </a:r>
            <a:r>
              <a:rPr lang="en-US" sz="1200" dirty="0" err="1" smtClean="0">
                <a:solidFill>
                  <a:srgbClr val="BF00C2"/>
                </a:solidFill>
                <a:latin typeface="Arial"/>
                <a:cs typeface="Arial"/>
              </a:rPr>
              <a:t>Pg</a:t>
            </a:r>
            <a:r>
              <a:rPr lang="en-US" sz="1200" dirty="0" smtClean="0">
                <a:solidFill>
                  <a:srgbClr val="BF00C2"/>
                </a:solidFill>
                <a:latin typeface="Arial"/>
                <a:cs typeface="Arial"/>
              </a:rPr>
              <a:t> C</a:t>
            </a:r>
            <a:endParaRPr lang="en-US" sz="1200" dirty="0">
              <a:solidFill>
                <a:srgbClr val="BF00C2"/>
              </a:solidFill>
              <a:latin typeface="Arial"/>
              <a:cs typeface="Arial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378014" y="2301597"/>
            <a:ext cx="0" cy="264034"/>
          </a:xfrm>
          <a:prstGeom prst="straightConnector1">
            <a:avLst/>
          </a:prstGeom>
          <a:ln>
            <a:solidFill>
              <a:srgbClr val="BF00C2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965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2171</TotalTime>
  <Words>276</Words>
  <Application>Microsoft Macintosh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EESA Highlights</vt:lpstr>
      <vt:lpstr>Quantifying the effects of historical land cover conversion uncertainty on global carbon and climate estimates</vt:lpstr>
    </vt:vector>
  </TitlesOfParts>
  <Company>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Alan Di Vittorio</cp:lastModifiedBy>
  <cp:revision>85</cp:revision>
  <dcterms:created xsi:type="dcterms:W3CDTF">2016-02-10T19:06:12Z</dcterms:created>
  <dcterms:modified xsi:type="dcterms:W3CDTF">2018-01-30T01:32:30Z</dcterms:modified>
</cp:coreProperties>
</file>