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1588" autoAdjust="0"/>
  </p:normalViewPr>
  <p:slideViewPr>
    <p:cSldViewPr snapToGrid="0">
      <p:cViewPr varScale="1">
        <p:scale>
          <a:sx n="95" d="100"/>
          <a:sy n="95" d="100"/>
        </p:scale>
        <p:origin x="204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30319E-0D98-41A4-9E3F-6FB8FF5D7261}" type="datetimeFigureOut">
              <a:rPr lang="en-US" smtClean="0"/>
              <a:t>1/19/2017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8A970D-DBAC-4F6D-A36C-5E1576190A7C}" type="slidenum">
              <a:rPr lang="en-US" smtClean="0"/>
              <a:t>‹#›</a:t>
            </a:fld>
            <a:endParaRPr lang="en-US"/>
          </a:p>
        </p:txBody>
      </p:sp>
    </p:spTree>
    <p:extLst>
      <p:ext uri="{BB962C8B-B14F-4D97-AF65-F5344CB8AC3E}">
        <p14:creationId xmlns:p14="http://schemas.microsoft.com/office/powerpoint/2010/main" val="30369116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Background: On annual and longer time scales, the global-mean atmospheric energy budget is in balance.  Net cooling from longwave radiation is balanced by heating from shortwave absorption, sensible heat flux from the surface to atmosphere, and latent heat release from precipitation.  Following an increase in greenhouse gases, the land and atmosphere adjust on a timescale much shorter than that of the ocean, causing a decrease in global precipitation prior to a subsequent increase that is driven primarily by slow oceanic warming.  Specifically, when CO</a:t>
            </a:r>
            <a:r>
              <a:rPr lang="en-US" baseline="-25000" dirty="0" smtClean="0"/>
              <a:t>2</a:t>
            </a:r>
            <a:r>
              <a:rPr lang="en-US" baseline="0" dirty="0" smtClean="0"/>
              <a:t> increases, atmospheric longwave cooling becomes suppressed and there is a net downward radiative perturbation over land.  This causes rapid atmospheric and land warming, both of which act to increase atmospheric stability over important oceanic convective regions, decreasing precipitation there (and also globally averaged).  While a decrease in global precipitation is robust among models, its magnitude varies by a factor of 2.  Variability in this fast response of precipitation contributes to model differences in the projected end-of-21</a:t>
            </a:r>
            <a:r>
              <a:rPr lang="en-US" baseline="30000" dirty="0" smtClean="0"/>
              <a:t>st</a:t>
            </a:r>
            <a:r>
              <a:rPr lang="en-US" baseline="0" dirty="0" smtClean="0"/>
              <a:t>-century total increase in global precipitation under a realistic forcing scenario.  It is thus important to understand what is causing the spread in the fast precipitation decrease. </a:t>
            </a:r>
            <a:endParaRPr lang="en-US" dirty="0" smtClean="0"/>
          </a:p>
          <a:p>
            <a:endParaRPr lang="en-US" dirty="0" smtClean="0"/>
          </a:p>
          <a:p>
            <a:r>
              <a:rPr lang="en-US" dirty="0" smtClean="0"/>
              <a:t>Figure descriptions: </a:t>
            </a:r>
          </a:p>
          <a:p>
            <a:endParaRPr lang="en-US" dirty="0" smtClean="0"/>
          </a:p>
          <a:p>
            <a:r>
              <a:rPr lang="en-US" dirty="0" smtClean="0"/>
              <a:t>(top) The fast response of global-mean precipitation is compared with that of global-mean</a:t>
            </a:r>
            <a:r>
              <a:rPr lang="en-US" baseline="0" dirty="0" smtClean="0"/>
              <a:t> surface sensible heat flux for each model (each number is a different model).  Fast responses are computed as the difference in 30-year climatology between a fixed-SST simulation with atmospheric CO</a:t>
            </a:r>
            <a:r>
              <a:rPr lang="en-US" baseline="-25000" dirty="0" smtClean="0"/>
              <a:t>2</a:t>
            </a:r>
            <a:r>
              <a:rPr lang="en-US" baseline="0" dirty="0" smtClean="0"/>
              <a:t> at its preindustrial level and one with atmospheric CO</a:t>
            </a:r>
            <a:r>
              <a:rPr lang="en-US" baseline="-25000" dirty="0" smtClean="0"/>
              <a:t>2</a:t>
            </a:r>
            <a:r>
              <a:rPr lang="en-US" baseline="0" dirty="0" smtClean="0"/>
              <a:t> quadrupled from that level (i.e., sstClim4xCO2-sstClim).  Simulated climatological SSTs based on the pre-industrial run are imposed in these experiments.  The top right shows the </a:t>
            </a:r>
            <a:r>
              <a:rPr lang="en-US" baseline="0" dirty="0" err="1" smtClean="0"/>
              <a:t>intermodel</a:t>
            </a:r>
            <a:r>
              <a:rPr lang="en-US" baseline="0" dirty="0" smtClean="0"/>
              <a:t> standard deviation of the fast sensible heat flux response as a function of location, computed in the same fashion as the scatterplot to the left.  Below that figure is a map of global vegetation coverage (darker green is denser vegetation) from NASA.  A comparison of the two maps clearly shows that the model spread in the land surface sensible heat flux response is largest over vegetated areas.  Not shown in these figures is the important finding that the land sensible and latent heat flux fast responses are anti-correlated across models.  Thus, model differences in the partitioning of surface sensible and latent heat flux response are important for spread in the global-mean fast precipitation response.  This occurs because there is a teleconnection between the land heat flux response and tropical oceanic convective precipitation, which operates via tropical dynamics and thermodynamics.  More details about this teleconnection are provided in the paper.</a:t>
            </a:r>
          </a:p>
          <a:p>
            <a:endParaRPr lang="en-US" baseline="0" dirty="0" smtClean="0"/>
          </a:p>
          <a:p>
            <a:r>
              <a:rPr lang="en-US" baseline="0" dirty="0" smtClean="0"/>
              <a:t>(bottom) The land-mean sensible heat flux fast response (between 60S and 80N) is computed as sstClim4xCO2-sstClim (abscissa, as in the top panels) and amip4xCO2-amip (ordinate) for a subset of models.  The </a:t>
            </a:r>
            <a:r>
              <a:rPr lang="en-US" baseline="0" dirty="0" err="1" smtClean="0"/>
              <a:t>amip</a:t>
            </a:r>
            <a:r>
              <a:rPr lang="en-US" baseline="0" dirty="0" smtClean="0"/>
              <a:t> simulations are distinct from the </a:t>
            </a:r>
            <a:r>
              <a:rPr lang="en-US" baseline="0" dirty="0" err="1" smtClean="0"/>
              <a:t>sstClim</a:t>
            </a:r>
            <a:r>
              <a:rPr lang="en-US" baseline="0" dirty="0" smtClean="0"/>
              <a:t> simulations in two ways: 1) SSTs in the </a:t>
            </a:r>
            <a:r>
              <a:rPr lang="en-US" baseline="0" dirty="0" err="1" smtClean="0"/>
              <a:t>amip</a:t>
            </a:r>
            <a:r>
              <a:rPr lang="en-US" baseline="0" dirty="0" smtClean="0"/>
              <a:t> simulations are prescribed based on observations and are time-varying over 1979-2008 (this has little effect on the results, not shown), 2) </a:t>
            </a:r>
            <a:r>
              <a:rPr lang="en-US" sz="1200" b="0" i="0" u="none" strike="noStrike" kern="1200" baseline="0" dirty="0" smtClean="0">
                <a:solidFill>
                  <a:schemeClr val="tx1"/>
                </a:solidFill>
                <a:latin typeface="+mn-lt"/>
                <a:ea typeface="+mn-ea"/>
                <a:cs typeface="+mn-cs"/>
              </a:rPr>
              <a:t>the terrestrial carbon cycle was inactivated (or at a minimum, vegetation did not see the increase in CO</a:t>
            </a:r>
            <a:r>
              <a:rPr lang="en-US" sz="1200" b="0" i="0" u="none" strike="noStrike" kern="1200" baseline="-25000" dirty="0" smtClean="0">
                <a:solidFill>
                  <a:schemeClr val="tx1"/>
                </a:solidFill>
                <a:latin typeface="+mn-lt"/>
                <a:ea typeface="+mn-ea"/>
                <a:cs typeface="+mn-cs"/>
              </a:rPr>
              <a:t>2</a:t>
            </a:r>
            <a:r>
              <a:rPr lang="en-US" sz="1200" b="0" i="0" u="none" strike="noStrike" kern="1200" baseline="0" dirty="0" smtClean="0">
                <a:solidFill>
                  <a:schemeClr val="tx1"/>
                </a:solidFill>
                <a:latin typeface="+mn-lt"/>
                <a:ea typeface="+mn-ea"/>
                <a:cs typeface="+mn-cs"/>
              </a:rPr>
              <a:t>) in the amip4xCO2 simulations.  The comparison allows one to see the influence of the vegetation response to CO</a:t>
            </a:r>
            <a:r>
              <a:rPr lang="en-US" sz="1200" b="0" i="0" u="none" strike="noStrike" kern="1200" baseline="-25000" dirty="0" smtClean="0">
                <a:solidFill>
                  <a:schemeClr val="tx1"/>
                </a:solidFill>
                <a:latin typeface="+mn-lt"/>
                <a:ea typeface="+mn-ea"/>
                <a:cs typeface="+mn-cs"/>
              </a:rPr>
              <a:t>2</a:t>
            </a:r>
            <a:r>
              <a:rPr lang="en-US" sz="1200" b="0" i="0" u="none" strike="noStrike" kern="1200" baseline="0" dirty="0" smtClean="0">
                <a:solidFill>
                  <a:schemeClr val="tx1"/>
                </a:solidFill>
                <a:latin typeface="+mn-lt"/>
                <a:ea typeface="+mn-ea"/>
                <a:cs typeface="+mn-cs"/>
              </a:rPr>
              <a:t> (a large part of which is stomatal closure) on the model spread in land surface heat flux response.  Clearly, the spread is larger when vegetation sees in the increase in CO</a:t>
            </a:r>
            <a:r>
              <a:rPr lang="en-US" sz="1200" b="0" i="0" u="none" strike="noStrike" kern="1200" baseline="-25000" dirty="0" smtClean="0">
                <a:solidFill>
                  <a:schemeClr val="tx1"/>
                </a:solidFill>
                <a:latin typeface="+mn-lt"/>
                <a:ea typeface="+mn-ea"/>
                <a:cs typeface="+mn-cs"/>
              </a:rPr>
              <a:t>2 </a:t>
            </a:r>
            <a:r>
              <a:rPr lang="en-US" sz="1200" b="0" i="0" u="none" strike="noStrike" kern="1200" baseline="0" dirty="0" smtClean="0">
                <a:solidFill>
                  <a:schemeClr val="tx1"/>
                </a:solidFill>
                <a:latin typeface="+mn-lt"/>
                <a:ea typeface="+mn-ea"/>
                <a:cs typeface="+mn-cs"/>
              </a:rPr>
              <a:t>(similar results are obtained if latent heat flux is shown instead).  The larger spread is because of several reasons: 1) in some models (here, #25), leaf stomatal conductance is not a function of atmospheric CO</a:t>
            </a:r>
            <a:r>
              <a:rPr lang="en-US" sz="1200" b="0" i="0" u="none" strike="noStrike" kern="1200" baseline="-25000" dirty="0" smtClean="0">
                <a:solidFill>
                  <a:schemeClr val="tx1"/>
                </a:solidFill>
                <a:latin typeface="+mn-lt"/>
                <a:ea typeface="+mn-ea"/>
                <a:cs typeface="+mn-cs"/>
              </a:rPr>
              <a:t>2</a:t>
            </a:r>
            <a:r>
              <a:rPr lang="en-US" sz="1200" b="0" i="0" u="none" strike="noStrike" kern="1200" baseline="0" dirty="0" smtClean="0">
                <a:solidFill>
                  <a:schemeClr val="tx1"/>
                </a:solidFill>
                <a:latin typeface="+mn-lt"/>
                <a:ea typeface="+mn-ea"/>
                <a:cs typeface="+mn-cs"/>
              </a:rPr>
              <a:t> concentration, so stomata do not close when CO</a:t>
            </a:r>
            <a:r>
              <a:rPr lang="en-US" sz="1200" b="0" i="0" u="none" strike="noStrike" kern="1200" baseline="-25000" dirty="0" smtClean="0">
                <a:solidFill>
                  <a:schemeClr val="tx1"/>
                </a:solidFill>
                <a:latin typeface="+mn-lt"/>
                <a:ea typeface="+mn-ea"/>
                <a:cs typeface="+mn-cs"/>
              </a:rPr>
              <a:t>2</a:t>
            </a:r>
            <a:r>
              <a:rPr lang="en-US" sz="1200" b="0" i="0" u="none" strike="noStrike" kern="1200" baseline="0" dirty="0" smtClean="0">
                <a:solidFill>
                  <a:schemeClr val="tx1"/>
                </a:solidFill>
                <a:latin typeface="+mn-lt"/>
                <a:ea typeface="+mn-ea"/>
                <a:cs typeface="+mn-cs"/>
              </a:rPr>
              <a:t> increases, 2) vegetation parameterizations (of stomata closure and otherwise) differ among models, and 3) other processes such as boundary layer physics and fast cloud responses may differ even with the same vegetation response.</a:t>
            </a:r>
            <a:r>
              <a:rPr lang="en-US" baseline="0" dirty="0" smtClean="0"/>
              <a:t>  </a:t>
            </a:r>
            <a:endParaRPr lang="en-US" dirty="0" smtClean="0"/>
          </a:p>
          <a:p>
            <a:endParaRPr lang="en-US" dirty="0" smtClean="0"/>
          </a:p>
          <a:p>
            <a:r>
              <a:rPr lang="en-US" baseline="0" dirty="0" smtClean="0"/>
              <a:t>The model relationship between the fast response of global precipitation and sensible heat flux is also found with an approach based on regression (not shown on the slide).  In this approach, annual anomalies in the atmospheric energy budget components are regressed against those in surface air temperature in a simulation in which atmospheric carbon dioxide is abruptly quadrupled. The y-intercept of the best-fit regression line represents the fast response.  We focus on the fixed-SST approach in our analysis because those simulations allow for a more reliable estimate of spatial patterns of the fast response.</a:t>
            </a:r>
          </a:p>
          <a:p>
            <a:endParaRPr lang="en-US" dirty="0"/>
          </a:p>
        </p:txBody>
      </p:sp>
      <p:sp>
        <p:nvSpPr>
          <p:cNvPr id="4" name="Slide Number Placeholder 3"/>
          <p:cNvSpPr>
            <a:spLocks noGrp="1"/>
          </p:cNvSpPr>
          <p:nvPr>
            <p:ph type="sldNum" sz="quarter" idx="10"/>
          </p:nvPr>
        </p:nvSpPr>
        <p:spPr/>
        <p:txBody>
          <a:bodyPr/>
          <a:lstStyle/>
          <a:p>
            <a:fld id="{078A970D-DBAC-4F6D-A36C-5E1576190A7C}" type="slidenum">
              <a:rPr lang="en-US" smtClean="0"/>
              <a:t>1</a:t>
            </a:fld>
            <a:endParaRPr lang="en-US"/>
          </a:p>
        </p:txBody>
      </p:sp>
    </p:spTree>
    <p:extLst>
      <p:ext uri="{BB962C8B-B14F-4D97-AF65-F5344CB8AC3E}">
        <p14:creationId xmlns:p14="http://schemas.microsoft.com/office/powerpoint/2010/main" val="597009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DF3BCF1-D196-4C97-8B79-50ED2014287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B49C5D-B374-4A44-84FB-3CED690545CF}" type="slidenum">
              <a:rPr lang="en-US" smtClean="0"/>
              <a:t>‹#›</a:t>
            </a:fld>
            <a:endParaRPr lang="en-US"/>
          </a:p>
        </p:txBody>
      </p:sp>
    </p:spTree>
    <p:extLst>
      <p:ext uri="{BB962C8B-B14F-4D97-AF65-F5344CB8AC3E}">
        <p14:creationId xmlns:p14="http://schemas.microsoft.com/office/powerpoint/2010/main" val="3205636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F3BCF1-D196-4C97-8B79-50ED2014287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B49C5D-B374-4A44-84FB-3CED690545CF}" type="slidenum">
              <a:rPr lang="en-US" smtClean="0"/>
              <a:t>‹#›</a:t>
            </a:fld>
            <a:endParaRPr lang="en-US"/>
          </a:p>
        </p:txBody>
      </p:sp>
    </p:spTree>
    <p:extLst>
      <p:ext uri="{BB962C8B-B14F-4D97-AF65-F5344CB8AC3E}">
        <p14:creationId xmlns:p14="http://schemas.microsoft.com/office/powerpoint/2010/main" val="4159593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F3BCF1-D196-4C97-8B79-50ED2014287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B49C5D-B374-4A44-84FB-3CED690545CF}" type="slidenum">
              <a:rPr lang="en-US" smtClean="0"/>
              <a:t>‹#›</a:t>
            </a:fld>
            <a:endParaRPr lang="en-US"/>
          </a:p>
        </p:txBody>
      </p:sp>
    </p:spTree>
    <p:extLst>
      <p:ext uri="{BB962C8B-B14F-4D97-AF65-F5344CB8AC3E}">
        <p14:creationId xmlns:p14="http://schemas.microsoft.com/office/powerpoint/2010/main" val="424230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F3BCF1-D196-4C97-8B79-50ED2014287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B49C5D-B374-4A44-84FB-3CED690545CF}" type="slidenum">
              <a:rPr lang="en-US" smtClean="0"/>
              <a:t>‹#›</a:t>
            </a:fld>
            <a:endParaRPr lang="en-US"/>
          </a:p>
        </p:txBody>
      </p:sp>
    </p:spTree>
    <p:extLst>
      <p:ext uri="{BB962C8B-B14F-4D97-AF65-F5344CB8AC3E}">
        <p14:creationId xmlns:p14="http://schemas.microsoft.com/office/powerpoint/2010/main" val="220542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F3BCF1-D196-4C97-8B79-50ED2014287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B49C5D-B374-4A44-84FB-3CED690545CF}" type="slidenum">
              <a:rPr lang="en-US" smtClean="0"/>
              <a:t>‹#›</a:t>
            </a:fld>
            <a:endParaRPr lang="en-US"/>
          </a:p>
        </p:txBody>
      </p:sp>
    </p:spTree>
    <p:extLst>
      <p:ext uri="{BB962C8B-B14F-4D97-AF65-F5344CB8AC3E}">
        <p14:creationId xmlns:p14="http://schemas.microsoft.com/office/powerpoint/2010/main" val="3897362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DF3BCF1-D196-4C97-8B79-50ED20142874}"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B49C5D-B374-4A44-84FB-3CED690545CF}" type="slidenum">
              <a:rPr lang="en-US" smtClean="0"/>
              <a:t>‹#›</a:t>
            </a:fld>
            <a:endParaRPr lang="en-US"/>
          </a:p>
        </p:txBody>
      </p:sp>
    </p:spTree>
    <p:extLst>
      <p:ext uri="{BB962C8B-B14F-4D97-AF65-F5344CB8AC3E}">
        <p14:creationId xmlns:p14="http://schemas.microsoft.com/office/powerpoint/2010/main" val="3106010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DF3BCF1-D196-4C97-8B79-50ED20142874}"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B49C5D-B374-4A44-84FB-3CED690545CF}" type="slidenum">
              <a:rPr lang="en-US" smtClean="0"/>
              <a:t>‹#›</a:t>
            </a:fld>
            <a:endParaRPr lang="en-US"/>
          </a:p>
        </p:txBody>
      </p:sp>
    </p:spTree>
    <p:extLst>
      <p:ext uri="{BB962C8B-B14F-4D97-AF65-F5344CB8AC3E}">
        <p14:creationId xmlns:p14="http://schemas.microsoft.com/office/powerpoint/2010/main" val="1802845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DF3BCF1-D196-4C97-8B79-50ED20142874}"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B49C5D-B374-4A44-84FB-3CED690545CF}" type="slidenum">
              <a:rPr lang="en-US" smtClean="0"/>
              <a:t>‹#›</a:t>
            </a:fld>
            <a:endParaRPr lang="en-US"/>
          </a:p>
        </p:txBody>
      </p:sp>
    </p:spTree>
    <p:extLst>
      <p:ext uri="{BB962C8B-B14F-4D97-AF65-F5344CB8AC3E}">
        <p14:creationId xmlns:p14="http://schemas.microsoft.com/office/powerpoint/2010/main" val="2803919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F3BCF1-D196-4C97-8B79-50ED20142874}"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B49C5D-B374-4A44-84FB-3CED690545CF}" type="slidenum">
              <a:rPr lang="en-US" smtClean="0"/>
              <a:t>‹#›</a:t>
            </a:fld>
            <a:endParaRPr lang="en-US"/>
          </a:p>
        </p:txBody>
      </p:sp>
    </p:spTree>
    <p:extLst>
      <p:ext uri="{BB962C8B-B14F-4D97-AF65-F5344CB8AC3E}">
        <p14:creationId xmlns:p14="http://schemas.microsoft.com/office/powerpoint/2010/main" val="1349803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F3BCF1-D196-4C97-8B79-50ED20142874}"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B49C5D-B374-4A44-84FB-3CED690545CF}" type="slidenum">
              <a:rPr lang="en-US" smtClean="0"/>
              <a:t>‹#›</a:t>
            </a:fld>
            <a:endParaRPr lang="en-US"/>
          </a:p>
        </p:txBody>
      </p:sp>
    </p:spTree>
    <p:extLst>
      <p:ext uri="{BB962C8B-B14F-4D97-AF65-F5344CB8AC3E}">
        <p14:creationId xmlns:p14="http://schemas.microsoft.com/office/powerpoint/2010/main" val="466792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F3BCF1-D196-4C97-8B79-50ED20142874}"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B49C5D-B374-4A44-84FB-3CED690545CF}" type="slidenum">
              <a:rPr lang="en-US" smtClean="0"/>
              <a:t>‹#›</a:t>
            </a:fld>
            <a:endParaRPr lang="en-US"/>
          </a:p>
        </p:txBody>
      </p:sp>
    </p:spTree>
    <p:extLst>
      <p:ext uri="{BB962C8B-B14F-4D97-AF65-F5344CB8AC3E}">
        <p14:creationId xmlns:p14="http://schemas.microsoft.com/office/powerpoint/2010/main" val="2602867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F3BCF1-D196-4C97-8B79-50ED20142874}" type="datetimeFigureOut">
              <a:rPr lang="en-US" smtClean="0"/>
              <a:t>1/19/2017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B49C5D-B374-4A44-84FB-3CED690545CF}" type="slidenum">
              <a:rPr lang="en-US" smtClean="0"/>
              <a:t>‹#›</a:t>
            </a:fld>
            <a:endParaRPr lang="en-US"/>
          </a:p>
        </p:txBody>
      </p:sp>
    </p:spTree>
    <p:extLst>
      <p:ext uri="{BB962C8B-B14F-4D97-AF65-F5344CB8AC3E}">
        <p14:creationId xmlns:p14="http://schemas.microsoft.com/office/powerpoint/2010/main" val="30476657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onlinelibrary.wiley.com/doi/10.1002/2016GL071392/full" TargetMode="Externa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Picture 51"/>
          <p:cNvPicPr>
            <a:picLocks noChangeAspect="1"/>
          </p:cNvPicPr>
          <p:nvPr/>
        </p:nvPicPr>
        <p:blipFill rotWithShape="1">
          <a:blip r:embed="rId3"/>
          <a:srcRect l="53674" t="54029" b="4395"/>
          <a:stretch/>
        </p:blipFill>
        <p:spPr>
          <a:xfrm>
            <a:off x="6042786" y="3909904"/>
            <a:ext cx="2200760" cy="1975107"/>
          </a:xfrm>
          <a:prstGeom prst="rect">
            <a:avLst/>
          </a:prstGeom>
        </p:spPr>
      </p:pic>
      <p:pic>
        <p:nvPicPr>
          <p:cNvPr id="41" name="Picture 40"/>
          <p:cNvPicPr>
            <a:picLocks noChangeAspect="1"/>
          </p:cNvPicPr>
          <p:nvPr/>
        </p:nvPicPr>
        <p:blipFill rotWithShape="1">
          <a:blip r:embed="rId4"/>
          <a:srcRect l="52140" t="5172" r="3711" b="53426"/>
          <a:stretch/>
        </p:blipFill>
        <p:spPr>
          <a:xfrm>
            <a:off x="4580025" y="1347092"/>
            <a:ext cx="2097340" cy="1966841"/>
          </a:xfrm>
          <a:prstGeom prst="rect">
            <a:avLst/>
          </a:prstGeom>
        </p:spPr>
      </p:pic>
      <p:sp>
        <p:nvSpPr>
          <p:cNvPr id="4" name="TextBox 3"/>
          <p:cNvSpPr txBox="1"/>
          <p:nvPr/>
        </p:nvSpPr>
        <p:spPr>
          <a:xfrm>
            <a:off x="568413" y="93731"/>
            <a:ext cx="7809470" cy="400110"/>
          </a:xfrm>
          <a:prstGeom prst="rect">
            <a:avLst/>
          </a:prstGeom>
          <a:noFill/>
        </p:spPr>
        <p:txBody>
          <a:bodyPr wrap="square" rtlCol="0">
            <a:spAutoFit/>
          </a:bodyPr>
          <a:lstStyle/>
          <a:p>
            <a:pPr algn="ctr"/>
            <a:r>
              <a:rPr lang="en-US" sz="2000" b="1" dirty="0" smtClean="0">
                <a:solidFill>
                  <a:srgbClr val="006600"/>
                </a:solidFill>
                <a:effectLst>
                  <a:outerShdw blurRad="50800" dist="38100" dir="2700000" algn="tl" rotWithShape="0">
                    <a:prstClr val="black">
                      <a:alpha val="40000"/>
                    </a:prstClr>
                  </a:outerShdw>
                </a:effectLst>
              </a:rPr>
              <a:t>Model spread in the fast response of global precipitation to CO</a:t>
            </a:r>
            <a:r>
              <a:rPr lang="en-US" sz="2000" b="1" baseline="-25000" dirty="0" smtClean="0">
                <a:solidFill>
                  <a:srgbClr val="006600"/>
                </a:solidFill>
                <a:effectLst>
                  <a:outerShdw blurRad="50800" dist="38100" dir="2700000" algn="tl" rotWithShape="0">
                    <a:prstClr val="black">
                      <a:alpha val="40000"/>
                    </a:prstClr>
                  </a:outerShdw>
                </a:effectLst>
              </a:rPr>
              <a:t>2</a:t>
            </a:r>
            <a:r>
              <a:rPr lang="en-US" sz="2000" b="1" dirty="0" smtClean="0">
                <a:solidFill>
                  <a:srgbClr val="006600"/>
                </a:solidFill>
                <a:effectLst>
                  <a:outerShdw blurRad="50800" dist="38100" dir="2700000" algn="tl" rotWithShape="0">
                    <a:prstClr val="black">
                      <a:alpha val="40000"/>
                    </a:prstClr>
                  </a:outerShdw>
                </a:effectLst>
              </a:rPr>
              <a:t> forcing</a:t>
            </a:r>
            <a:endParaRPr lang="en-US" sz="2000" b="1" dirty="0">
              <a:solidFill>
                <a:srgbClr val="006600"/>
              </a:solidFill>
              <a:effectLst>
                <a:outerShdw blurRad="50800" dist="38100" dir="2700000" algn="tl" rotWithShape="0">
                  <a:prstClr val="black">
                    <a:alpha val="40000"/>
                  </a:prstClr>
                </a:outerShdw>
              </a:effectLst>
            </a:endParaRPr>
          </a:p>
        </p:txBody>
      </p:sp>
      <p:grpSp>
        <p:nvGrpSpPr>
          <p:cNvPr id="18" name="Group 17"/>
          <p:cNvGrpSpPr/>
          <p:nvPr/>
        </p:nvGrpSpPr>
        <p:grpSpPr>
          <a:xfrm>
            <a:off x="268744" y="559105"/>
            <a:ext cx="7170022" cy="338554"/>
            <a:chOff x="268744" y="696673"/>
            <a:chExt cx="7170022" cy="338554"/>
          </a:xfrm>
        </p:grpSpPr>
        <p:sp>
          <p:nvSpPr>
            <p:cNvPr id="5" name="TextBox 4"/>
            <p:cNvSpPr txBox="1"/>
            <p:nvPr/>
          </p:nvSpPr>
          <p:spPr>
            <a:xfrm>
              <a:off x="1400431" y="696673"/>
              <a:ext cx="6038335" cy="338554"/>
            </a:xfrm>
            <a:prstGeom prst="rect">
              <a:avLst/>
            </a:prstGeom>
            <a:noFill/>
          </p:spPr>
          <p:txBody>
            <a:bodyPr wrap="square" rtlCol="0">
              <a:spAutoFit/>
            </a:bodyPr>
            <a:lstStyle/>
            <a:p>
              <a:pPr algn="ctr"/>
              <a:r>
                <a:rPr lang="en-US" sz="1600" dirty="0" smtClean="0"/>
                <a:t>Anthony M. DeAngelis, Xin Qu, and Alex Hall</a:t>
              </a:r>
              <a:endParaRPr lang="en-US" sz="1600" dirty="0"/>
            </a:p>
          </p:txBody>
        </p:sp>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8744" y="720328"/>
              <a:ext cx="1609483" cy="314899"/>
            </a:xfrm>
            <a:prstGeom prst="rect">
              <a:avLst/>
            </a:prstGeom>
          </p:spPr>
        </p:pic>
      </p:grpSp>
      <p:cxnSp>
        <p:nvCxnSpPr>
          <p:cNvPr id="9" name="Straight Connector 8"/>
          <p:cNvCxnSpPr/>
          <p:nvPr/>
        </p:nvCxnSpPr>
        <p:spPr>
          <a:xfrm>
            <a:off x="82378" y="1142498"/>
            <a:ext cx="8971006" cy="0"/>
          </a:xfrm>
          <a:prstGeom prst="line">
            <a:avLst/>
          </a:prstGeom>
          <a:ln w="28575">
            <a:solidFill>
              <a:srgbClr val="006600"/>
            </a:solidFill>
          </a:ln>
        </p:spPr>
        <p:style>
          <a:lnRef idx="1">
            <a:schemeClr val="accent1"/>
          </a:lnRef>
          <a:fillRef idx="0">
            <a:schemeClr val="accent1"/>
          </a:fillRef>
          <a:effectRef idx="0">
            <a:schemeClr val="accent1"/>
          </a:effectRef>
          <a:fontRef idx="minor">
            <a:schemeClr val="tx1"/>
          </a:fontRef>
        </p:style>
      </p:cxnSp>
      <p:grpSp>
        <p:nvGrpSpPr>
          <p:cNvPr id="20" name="Group 19"/>
          <p:cNvGrpSpPr/>
          <p:nvPr/>
        </p:nvGrpSpPr>
        <p:grpSpPr>
          <a:xfrm>
            <a:off x="190479" y="2436963"/>
            <a:ext cx="3962727" cy="1004202"/>
            <a:chOff x="190479" y="2243435"/>
            <a:chExt cx="3962727" cy="1004202"/>
          </a:xfrm>
        </p:grpSpPr>
        <p:sp>
          <p:nvSpPr>
            <p:cNvPr id="12" name="Rectangle 11"/>
            <p:cNvSpPr/>
            <p:nvPr/>
          </p:nvSpPr>
          <p:spPr>
            <a:xfrm>
              <a:off x="190480" y="2243435"/>
              <a:ext cx="1067023" cy="338554"/>
            </a:xfrm>
            <a:prstGeom prst="rect">
              <a:avLst/>
            </a:prstGeom>
          </p:spPr>
          <p:txBody>
            <a:bodyPr wrap="none">
              <a:spAutoFit/>
            </a:bodyPr>
            <a:lstStyle/>
            <a:p>
              <a:r>
                <a:rPr lang="en-US" sz="1600" b="1" dirty="0" smtClean="0">
                  <a:solidFill>
                    <a:srgbClr val="006600"/>
                  </a:solidFill>
                  <a:effectLst>
                    <a:outerShdw blurRad="50800" dist="38100" dir="2700000" algn="tl" rotWithShape="0">
                      <a:prstClr val="black">
                        <a:alpha val="40000"/>
                      </a:prstClr>
                    </a:outerShdw>
                  </a:effectLst>
                </a:rPr>
                <a:t>Approach:</a:t>
              </a:r>
              <a:endParaRPr lang="en-US" sz="1600" dirty="0"/>
            </a:p>
          </p:txBody>
        </p:sp>
        <p:sp>
          <p:nvSpPr>
            <p:cNvPr id="13" name="Rectangle 12"/>
            <p:cNvSpPr/>
            <p:nvPr/>
          </p:nvSpPr>
          <p:spPr>
            <a:xfrm>
              <a:off x="190479" y="2508973"/>
              <a:ext cx="3962727" cy="738664"/>
            </a:xfrm>
            <a:prstGeom prst="rect">
              <a:avLst/>
            </a:prstGeom>
          </p:spPr>
          <p:txBody>
            <a:bodyPr wrap="square">
              <a:spAutoFit/>
            </a:bodyPr>
            <a:lstStyle/>
            <a:p>
              <a:r>
                <a:rPr lang="en-US" sz="1400" dirty="0" smtClean="0"/>
                <a:t>Analyze fast responses in 26 CMIP5 models using a variety of experiments.  Focus on spatial patterns and physical processes/mechanisms.</a:t>
              </a:r>
            </a:p>
          </p:txBody>
        </p:sp>
      </p:grpSp>
      <p:grpSp>
        <p:nvGrpSpPr>
          <p:cNvPr id="21" name="Group 20"/>
          <p:cNvGrpSpPr/>
          <p:nvPr/>
        </p:nvGrpSpPr>
        <p:grpSpPr>
          <a:xfrm>
            <a:off x="186357" y="3569515"/>
            <a:ext cx="4204411" cy="2489773"/>
            <a:chOff x="186357" y="3689171"/>
            <a:chExt cx="4204411" cy="2489773"/>
          </a:xfrm>
        </p:grpSpPr>
        <p:sp>
          <p:nvSpPr>
            <p:cNvPr id="14" name="Rectangle 13"/>
            <p:cNvSpPr/>
            <p:nvPr/>
          </p:nvSpPr>
          <p:spPr>
            <a:xfrm>
              <a:off x="194596" y="3689171"/>
              <a:ext cx="1299523" cy="338554"/>
            </a:xfrm>
            <a:prstGeom prst="rect">
              <a:avLst/>
            </a:prstGeom>
          </p:spPr>
          <p:txBody>
            <a:bodyPr wrap="none">
              <a:spAutoFit/>
            </a:bodyPr>
            <a:lstStyle/>
            <a:p>
              <a:r>
                <a:rPr lang="en-US" sz="1600" b="1" dirty="0" smtClean="0">
                  <a:solidFill>
                    <a:srgbClr val="006600"/>
                  </a:solidFill>
                  <a:effectLst>
                    <a:outerShdw blurRad="50800" dist="38100" dir="2700000" algn="tl" rotWithShape="0">
                      <a:prstClr val="black">
                        <a:alpha val="40000"/>
                      </a:prstClr>
                    </a:outerShdw>
                  </a:effectLst>
                </a:rPr>
                <a:t>Key Findings:</a:t>
              </a:r>
              <a:endParaRPr lang="en-US" sz="1600" dirty="0"/>
            </a:p>
          </p:txBody>
        </p:sp>
        <p:sp>
          <p:nvSpPr>
            <p:cNvPr id="15" name="Rectangle 14"/>
            <p:cNvSpPr/>
            <p:nvPr/>
          </p:nvSpPr>
          <p:spPr>
            <a:xfrm>
              <a:off x="186357" y="3962953"/>
              <a:ext cx="4204411" cy="2215991"/>
            </a:xfrm>
            <a:prstGeom prst="rect">
              <a:avLst/>
            </a:prstGeom>
          </p:spPr>
          <p:txBody>
            <a:bodyPr wrap="square">
              <a:spAutoFit/>
            </a:bodyPr>
            <a:lstStyle/>
            <a:p>
              <a:pPr marL="171450" indent="-171450">
                <a:buFont typeface="Arial" panose="020B0604020202020204" pitchFamily="34" charset="0"/>
                <a:buChar char="•"/>
              </a:pPr>
              <a:r>
                <a:rPr lang="en-US" sz="1400" dirty="0" smtClean="0"/>
                <a:t>Model differences in the rapid change of land surface sensible and latent heat flux are a main source of difference in the global precipitation response.</a:t>
              </a:r>
            </a:p>
            <a:p>
              <a:pPr marL="171450" indent="-171450">
                <a:buFont typeface="Arial" panose="020B0604020202020204" pitchFamily="34" charset="0"/>
                <a:buChar char="•"/>
              </a:pPr>
              <a:r>
                <a:rPr lang="en-US" sz="1400" dirty="0" smtClean="0"/>
                <a:t>Differences in the land heat flux response can be traced to the vegetation physiological response to increased CO</a:t>
              </a:r>
              <a:r>
                <a:rPr lang="en-US" sz="1400" baseline="-25000" dirty="0" smtClean="0"/>
                <a:t>2</a:t>
              </a:r>
              <a:r>
                <a:rPr lang="en-US" sz="1400" dirty="0" smtClean="0"/>
                <a:t>, particularly stomatal closure.</a:t>
              </a:r>
            </a:p>
            <a:p>
              <a:pPr marL="171450" indent="-171450">
                <a:buFont typeface="Arial" panose="020B0604020202020204" pitchFamily="34" charset="0"/>
                <a:buChar char="•"/>
              </a:pPr>
              <a:r>
                <a:rPr lang="en-US" sz="1400" dirty="0" smtClean="0"/>
                <a:t>An evaluation of the modeled vegetation response, including the parameterization of stomatal conductance, may help constrain the spread.</a:t>
              </a:r>
            </a:p>
            <a:p>
              <a:pPr marL="171450" indent="-171450">
                <a:buFont typeface="Arial" panose="020B0604020202020204" pitchFamily="34" charset="0"/>
                <a:buChar char="•"/>
              </a:pPr>
              <a:endParaRPr lang="en-US" sz="1200" dirty="0" smtClean="0"/>
            </a:p>
          </p:txBody>
        </p:sp>
      </p:grpSp>
      <p:grpSp>
        <p:nvGrpSpPr>
          <p:cNvPr id="22" name="Group 21"/>
          <p:cNvGrpSpPr/>
          <p:nvPr/>
        </p:nvGrpSpPr>
        <p:grpSpPr>
          <a:xfrm>
            <a:off x="198712" y="5988914"/>
            <a:ext cx="8525159" cy="769646"/>
            <a:chOff x="198712" y="6083434"/>
            <a:chExt cx="8525159" cy="769646"/>
          </a:xfrm>
        </p:grpSpPr>
        <p:sp>
          <p:nvSpPr>
            <p:cNvPr id="16" name="Rectangle 15"/>
            <p:cNvSpPr/>
            <p:nvPr/>
          </p:nvSpPr>
          <p:spPr>
            <a:xfrm>
              <a:off x="198712" y="6083434"/>
              <a:ext cx="1244967" cy="338554"/>
            </a:xfrm>
            <a:prstGeom prst="rect">
              <a:avLst/>
            </a:prstGeom>
          </p:spPr>
          <p:txBody>
            <a:bodyPr wrap="square">
              <a:spAutoFit/>
            </a:bodyPr>
            <a:lstStyle/>
            <a:p>
              <a:pPr indent="-1371600"/>
              <a:r>
                <a:rPr lang="en-US" sz="1600" b="1" dirty="0" smtClean="0">
                  <a:solidFill>
                    <a:srgbClr val="006600"/>
                  </a:solidFill>
                  <a:effectLst>
                    <a:outerShdw blurRad="50800" dist="38100" dir="2700000" algn="tl" rotWithShape="0">
                      <a:prstClr val="black">
                        <a:alpha val="40000"/>
                      </a:prstClr>
                    </a:outerShdw>
                  </a:effectLst>
                </a:rPr>
                <a:t>Publication:</a:t>
              </a:r>
              <a:endParaRPr lang="en-US" sz="1600" dirty="0"/>
            </a:p>
          </p:txBody>
        </p:sp>
        <p:sp>
          <p:nvSpPr>
            <p:cNvPr id="17" name="Rectangle 16"/>
            <p:cNvSpPr/>
            <p:nvPr/>
          </p:nvSpPr>
          <p:spPr>
            <a:xfrm>
              <a:off x="341645" y="6329860"/>
              <a:ext cx="8382226" cy="523220"/>
            </a:xfrm>
            <a:prstGeom prst="rect">
              <a:avLst/>
            </a:prstGeom>
          </p:spPr>
          <p:txBody>
            <a:bodyPr wrap="square">
              <a:spAutoFit/>
            </a:bodyPr>
            <a:lstStyle/>
            <a:p>
              <a:pPr indent="-1371600"/>
              <a:r>
                <a:rPr lang="en-US" sz="1400" dirty="0" smtClean="0"/>
                <a:t>DeAngelis, A. M., Qu, X., &amp; Hall, A. Importance of vegetation processes for model spread in the fast precipitation response to CO</a:t>
              </a:r>
              <a:r>
                <a:rPr lang="en-US" sz="1400" baseline="-25000" dirty="0" smtClean="0"/>
                <a:t>2</a:t>
              </a:r>
              <a:r>
                <a:rPr lang="en-US" sz="1400" dirty="0" smtClean="0"/>
                <a:t> forcing. </a:t>
              </a:r>
              <a:r>
                <a:rPr lang="en-US" sz="1400" i="1" dirty="0" err="1" smtClean="0"/>
                <a:t>Geophys</a:t>
              </a:r>
              <a:r>
                <a:rPr lang="en-US" sz="1400" i="1" dirty="0" smtClean="0"/>
                <a:t>. Res. Lett.</a:t>
              </a:r>
              <a:r>
                <a:rPr lang="en-US" sz="1400" dirty="0" smtClean="0"/>
                <a:t>, </a:t>
              </a:r>
              <a:r>
                <a:rPr lang="en-US" sz="1400" b="1" dirty="0" smtClean="0"/>
                <a:t>43</a:t>
              </a:r>
              <a:r>
                <a:rPr lang="en-US" sz="1400" dirty="0" smtClean="0"/>
                <a:t>, 12550-12559, </a:t>
              </a:r>
              <a:r>
                <a:rPr lang="en-US" sz="1400" dirty="0" err="1" smtClean="0"/>
                <a:t>doi</a:t>
              </a:r>
              <a:r>
                <a:rPr lang="en-US" sz="1400" dirty="0"/>
                <a:t>: </a:t>
              </a:r>
              <a:r>
                <a:rPr lang="en-US" sz="1400" dirty="0">
                  <a:hlinkClick r:id="rId6"/>
                </a:rPr>
                <a:t>10.1002/2016GL071392</a:t>
              </a:r>
              <a:r>
                <a:rPr lang="en-US" sz="1400" dirty="0"/>
                <a:t> </a:t>
              </a:r>
              <a:r>
                <a:rPr lang="en-US" sz="1400" dirty="0" smtClean="0"/>
                <a:t>(2016).</a:t>
              </a:r>
              <a:endParaRPr lang="en-US" sz="1400" dirty="0"/>
            </a:p>
          </p:txBody>
        </p:sp>
      </p:grpSp>
      <p:sp>
        <p:nvSpPr>
          <p:cNvPr id="29" name="TextBox 28"/>
          <p:cNvSpPr txBox="1"/>
          <p:nvPr/>
        </p:nvSpPr>
        <p:spPr>
          <a:xfrm>
            <a:off x="4402755" y="3301092"/>
            <a:ext cx="2580854" cy="276999"/>
          </a:xfrm>
          <a:prstGeom prst="rect">
            <a:avLst/>
          </a:prstGeom>
          <a:noFill/>
        </p:spPr>
        <p:txBody>
          <a:bodyPr wrap="square" rtlCol="0">
            <a:spAutoFit/>
          </a:bodyPr>
          <a:lstStyle/>
          <a:p>
            <a:pPr algn="ctr"/>
            <a:r>
              <a:rPr lang="en-US" sz="1200" dirty="0" smtClean="0"/>
              <a:t>Global sensible heat response (W/m</a:t>
            </a:r>
            <a:r>
              <a:rPr lang="en-US" sz="1200" baseline="30000" dirty="0" smtClean="0"/>
              <a:t>2</a:t>
            </a:r>
            <a:r>
              <a:rPr lang="en-US" sz="1200" dirty="0" smtClean="0"/>
              <a:t>)</a:t>
            </a:r>
            <a:endParaRPr lang="en-US" sz="1200" dirty="0"/>
          </a:p>
        </p:txBody>
      </p:sp>
      <p:sp>
        <p:nvSpPr>
          <p:cNvPr id="30" name="TextBox 29"/>
          <p:cNvSpPr txBox="1"/>
          <p:nvPr/>
        </p:nvSpPr>
        <p:spPr>
          <a:xfrm rot="16200000">
            <a:off x="3484216" y="2149436"/>
            <a:ext cx="2017616" cy="276999"/>
          </a:xfrm>
          <a:prstGeom prst="rect">
            <a:avLst/>
          </a:prstGeom>
          <a:noFill/>
        </p:spPr>
        <p:txBody>
          <a:bodyPr wrap="square" rtlCol="0">
            <a:spAutoFit/>
          </a:bodyPr>
          <a:lstStyle/>
          <a:p>
            <a:r>
              <a:rPr lang="en-US" sz="1200" dirty="0" smtClean="0"/>
              <a:t>Global precipitation response</a:t>
            </a:r>
            <a:endParaRPr lang="en-US" sz="1200" dirty="0"/>
          </a:p>
        </p:txBody>
      </p:sp>
      <p:sp>
        <p:nvSpPr>
          <p:cNvPr id="31" name="TextBox 30"/>
          <p:cNvSpPr txBox="1"/>
          <p:nvPr/>
        </p:nvSpPr>
        <p:spPr>
          <a:xfrm>
            <a:off x="4825262" y="5987301"/>
            <a:ext cx="4649242" cy="276999"/>
          </a:xfrm>
          <a:prstGeom prst="rect">
            <a:avLst/>
          </a:prstGeom>
          <a:noFill/>
        </p:spPr>
        <p:txBody>
          <a:bodyPr wrap="square" rtlCol="0">
            <a:spAutoFit/>
          </a:bodyPr>
          <a:lstStyle/>
          <a:p>
            <a:pPr algn="ctr"/>
            <a:r>
              <a:rPr lang="en-US" sz="1200" dirty="0" smtClean="0"/>
              <a:t>Vegetation responds to CO</a:t>
            </a:r>
            <a:r>
              <a:rPr lang="en-US" sz="1200" baseline="-25000" dirty="0" smtClean="0"/>
              <a:t>2 </a:t>
            </a:r>
            <a:r>
              <a:rPr lang="en-US" sz="1200" dirty="0" smtClean="0"/>
              <a:t>(sstClim4xCO2)</a:t>
            </a:r>
            <a:endParaRPr lang="en-US" sz="1200" dirty="0"/>
          </a:p>
        </p:txBody>
      </p:sp>
      <p:sp>
        <p:nvSpPr>
          <p:cNvPr id="33" name="TextBox 32"/>
          <p:cNvSpPr txBox="1"/>
          <p:nvPr/>
        </p:nvSpPr>
        <p:spPr>
          <a:xfrm>
            <a:off x="4607915" y="4563079"/>
            <a:ext cx="1497173" cy="646331"/>
          </a:xfrm>
          <a:prstGeom prst="rect">
            <a:avLst/>
          </a:prstGeom>
          <a:noFill/>
        </p:spPr>
        <p:txBody>
          <a:bodyPr wrap="square" rtlCol="0">
            <a:spAutoFit/>
          </a:bodyPr>
          <a:lstStyle/>
          <a:p>
            <a:r>
              <a:rPr lang="en-US" sz="1200" dirty="0" smtClean="0"/>
              <a:t>Vegetation does not respond to CO</a:t>
            </a:r>
            <a:r>
              <a:rPr lang="en-US" sz="1200" baseline="-25000" dirty="0" smtClean="0"/>
              <a:t>2</a:t>
            </a:r>
          </a:p>
          <a:p>
            <a:r>
              <a:rPr lang="en-US" sz="1200" dirty="0" smtClean="0"/>
              <a:t>(amip4xCO2)</a:t>
            </a:r>
            <a:endParaRPr lang="en-US" sz="1200" dirty="0"/>
          </a:p>
        </p:txBody>
      </p:sp>
      <p:grpSp>
        <p:nvGrpSpPr>
          <p:cNvPr id="19" name="Group 18"/>
          <p:cNvGrpSpPr/>
          <p:nvPr/>
        </p:nvGrpSpPr>
        <p:grpSpPr>
          <a:xfrm>
            <a:off x="186363" y="1344303"/>
            <a:ext cx="4087418" cy="987727"/>
            <a:chOff x="186363" y="1366104"/>
            <a:chExt cx="3792965" cy="987727"/>
          </a:xfrm>
        </p:grpSpPr>
        <p:sp>
          <p:nvSpPr>
            <p:cNvPr id="10" name="Rectangle 9"/>
            <p:cNvSpPr/>
            <p:nvPr/>
          </p:nvSpPr>
          <p:spPr>
            <a:xfrm>
              <a:off x="186364" y="1366104"/>
              <a:ext cx="1829925" cy="338554"/>
            </a:xfrm>
            <a:prstGeom prst="rect">
              <a:avLst/>
            </a:prstGeom>
          </p:spPr>
          <p:txBody>
            <a:bodyPr wrap="none">
              <a:spAutoFit/>
            </a:bodyPr>
            <a:lstStyle/>
            <a:p>
              <a:r>
                <a:rPr lang="en-US" sz="1600" b="1" dirty="0" smtClean="0">
                  <a:solidFill>
                    <a:srgbClr val="006600"/>
                  </a:solidFill>
                  <a:effectLst>
                    <a:outerShdw blurRad="50800" dist="38100" dir="2700000" algn="tl" rotWithShape="0">
                      <a:prstClr val="black">
                        <a:alpha val="40000"/>
                      </a:prstClr>
                    </a:outerShdw>
                  </a:effectLst>
                </a:rPr>
                <a:t>Scientific Question:</a:t>
              </a:r>
              <a:endParaRPr lang="en-US" sz="1600" dirty="0"/>
            </a:p>
          </p:txBody>
        </p:sp>
        <p:sp>
          <p:nvSpPr>
            <p:cNvPr id="11" name="Rectangle 10"/>
            <p:cNvSpPr/>
            <p:nvPr/>
          </p:nvSpPr>
          <p:spPr>
            <a:xfrm>
              <a:off x="186363" y="1615167"/>
              <a:ext cx="3792965" cy="738664"/>
            </a:xfrm>
            <a:prstGeom prst="rect">
              <a:avLst/>
            </a:prstGeom>
          </p:spPr>
          <p:txBody>
            <a:bodyPr wrap="square">
              <a:spAutoFit/>
            </a:bodyPr>
            <a:lstStyle/>
            <a:p>
              <a:r>
                <a:rPr lang="en-US" sz="1400" dirty="0" smtClean="0"/>
                <a:t>What causes climate model differences in the rapid decrease of global precipitation in response to abruptly increased CO</a:t>
              </a:r>
              <a:r>
                <a:rPr lang="en-US" sz="1400" baseline="-25000" dirty="0" smtClean="0"/>
                <a:t>2</a:t>
              </a:r>
              <a:r>
                <a:rPr lang="en-US" sz="1400" dirty="0" smtClean="0"/>
                <a:t>? </a:t>
              </a:r>
              <a:endParaRPr lang="en-US" sz="1400" dirty="0"/>
            </a:p>
          </p:txBody>
        </p:sp>
      </p:grpSp>
      <p:grpSp>
        <p:nvGrpSpPr>
          <p:cNvPr id="3" name="Group 2"/>
          <p:cNvGrpSpPr/>
          <p:nvPr/>
        </p:nvGrpSpPr>
        <p:grpSpPr>
          <a:xfrm>
            <a:off x="7003705" y="1306900"/>
            <a:ext cx="1862737" cy="1310623"/>
            <a:chOff x="6983609" y="1347092"/>
            <a:chExt cx="1862737" cy="1310623"/>
          </a:xfrm>
        </p:grpSpPr>
        <p:pic>
          <p:nvPicPr>
            <p:cNvPr id="44" name="Picture 43"/>
            <p:cNvPicPr>
              <a:picLocks noChangeAspect="1"/>
            </p:cNvPicPr>
            <p:nvPr/>
          </p:nvPicPr>
          <p:blipFill rotWithShape="1">
            <a:blip r:embed="rId7"/>
            <a:srcRect l="53243" t="27202" r="10956" b="48589"/>
            <a:stretch/>
          </p:blipFill>
          <p:spPr>
            <a:xfrm>
              <a:off x="6983609" y="1398113"/>
              <a:ext cx="1862737" cy="1259602"/>
            </a:xfrm>
            <a:prstGeom prst="rect">
              <a:avLst/>
            </a:prstGeom>
          </p:spPr>
        </p:pic>
        <p:sp>
          <p:nvSpPr>
            <p:cNvPr id="2" name="Rectangle 1"/>
            <p:cNvSpPr/>
            <p:nvPr/>
          </p:nvSpPr>
          <p:spPr>
            <a:xfrm>
              <a:off x="7084088" y="1347092"/>
              <a:ext cx="1446963" cy="10818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TextBox 44"/>
          <p:cNvSpPr txBox="1"/>
          <p:nvPr/>
        </p:nvSpPr>
        <p:spPr>
          <a:xfrm>
            <a:off x="6553453" y="1148510"/>
            <a:ext cx="2580854" cy="276999"/>
          </a:xfrm>
          <a:prstGeom prst="rect">
            <a:avLst/>
          </a:prstGeom>
          <a:noFill/>
        </p:spPr>
        <p:txBody>
          <a:bodyPr wrap="square" rtlCol="0">
            <a:spAutoFit/>
          </a:bodyPr>
          <a:lstStyle/>
          <a:p>
            <a:pPr algn="ctr"/>
            <a:r>
              <a:rPr lang="en-US" sz="1200" dirty="0" smtClean="0"/>
              <a:t>Spread in sensible heat response</a:t>
            </a:r>
            <a:endParaRPr lang="en-US" sz="1200" dirty="0"/>
          </a:p>
        </p:txBody>
      </p:sp>
      <p:pic>
        <p:nvPicPr>
          <p:cNvPr id="46" name="Picture 4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993656" y="2643123"/>
            <a:ext cx="1797747" cy="898874"/>
          </a:xfrm>
          <a:prstGeom prst="rect">
            <a:avLst/>
          </a:prstGeom>
        </p:spPr>
      </p:pic>
      <p:sp>
        <p:nvSpPr>
          <p:cNvPr id="47" name="TextBox 46"/>
          <p:cNvSpPr txBox="1"/>
          <p:nvPr/>
        </p:nvSpPr>
        <p:spPr>
          <a:xfrm>
            <a:off x="6089362" y="3296161"/>
            <a:ext cx="2580854" cy="276999"/>
          </a:xfrm>
          <a:prstGeom prst="rect">
            <a:avLst/>
          </a:prstGeom>
          <a:noFill/>
        </p:spPr>
        <p:txBody>
          <a:bodyPr wrap="square" rtlCol="0">
            <a:spAutoFit/>
          </a:bodyPr>
          <a:lstStyle/>
          <a:p>
            <a:pPr algn="ctr"/>
            <a:r>
              <a:rPr lang="en-US" sz="1200" dirty="0" smtClean="0">
                <a:solidFill>
                  <a:schemeClr val="bg1"/>
                </a:solidFill>
              </a:rPr>
              <a:t>Vegetation</a:t>
            </a:r>
            <a:endParaRPr lang="en-US" sz="1200" dirty="0">
              <a:solidFill>
                <a:schemeClr val="bg1"/>
              </a:solidFill>
            </a:endParaRPr>
          </a:p>
        </p:txBody>
      </p:sp>
      <p:sp>
        <p:nvSpPr>
          <p:cNvPr id="24" name="TextBox 23"/>
          <p:cNvSpPr txBox="1"/>
          <p:nvPr/>
        </p:nvSpPr>
        <p:spPr>
          <a:xfrm>
            <a:off x="4939378" y="2409774"/>
            <a:ext cx="897340" cy="415498"/>
          </a:xfrm>
          <a:prstGeom prst="rect">
            <a:avLst/>
          </a:prstGeom>
          <a:noFill/>
        </p:spPr>
        <p:txBody>
          <a:bodyPr wrap="square" rtlCol="0">
            <a:spAutoFit/>
          </a:bodyPr>
          <a:lstStyle/>
          <a:p>
            <a:r>
              <a:rPr lang="en-US" sz="1050" dirty="0" smtClean="0"/>
              <a:t>different models</a:t>
            </a:r>
            <a:endParaRPr lang="en-US" sz="1050" dirty="0"/>
          </a:p>
        </p:txBody>
      </p:sp>
      <p:cxnSp>
        <p:nvCxnSpPr>
          <p:cNvPr id="48" name="Straight Arrow Connector 47"/>
          <p:cNvCxnSpPr/>
          <p:nvPr/>
        </p:nvCxnSpPr>
        <p:spPr>
          <a:xfrm flipV="1">
            <a:off x="5274008" y="2344188"/>
            <a:ext cx="75914" cy="1407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5785595" y="4894988"/>
            <a:ext cx="279225" cy="247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5576832" y="3691652"/>
            <a:ext cx="2922122" cy="276999"/>
          </a:xfrm>
          <a:prstGeom prst="rect">
            <a:avLst/>
          </a:prstGeom>
          <a:noFill/>
        </p:spPr>
        <p:txBody>
          <a:bodyPr wrap="square" rtlCol="0">
            <a:spAutoFit/>
          </a:bodyPr>
          <a:lstStyle/>
          <a:p>
            <a:pPr algn="ctr"/>
            <a:r>
              <a:rPr lang="en-US" sz="1200" dirty="0" smtClean="0"/>
              <a:t>Land-mean sensible heat response</a:t>
            </a:r>
            <a:endParaRPr lang="en-US" sz="1200" dirty="0"/>
          </a:p>
        </p:txBody>
      </p:sp>
      <p:cxnSp>
        <p:nvCxnSpPr>
          <p:cNvPr id="56" name="Straight Arrow Connector 55"/>
          <p:cNvCxnSpPr/>
          <p:nvPr/>
        </p:nvCxnSpPr>
        <p:spPr>
          <a:xfrm flipV="1">
            <a:off x="7149883" y="5894026"/>
            <a:ext cx="0" cy="13716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57453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1464</TotalTime>
  <Words>1035</Words>
  <Application>Microsoft Office PowerPoint</Application>
  <PresentationFormat>On-screen Show (4:3)</PresentationFormat>
  <Paragraphs>31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Anthony DeAngelis</dc:creator>
  <cp:lastModifiedBy>Anthony DeAngelis</cp:lastModifiedBy>
  <cp:revision>88</cp:revision>
  <dcterms:created xsi:type="dcterms:W3CDTF">2015-09-28T18:49:36Z</dcterms:created>
  <dcterms:modified xsi:type="dcterms:W3CDTF">2017-01-20T00:39:09Z</dcterms:modified>
</cp:coreProperties>
</file>