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80" autoAdjust="0"/>
    <p:restoredTop sz="96312" autoAdjust="0"/>
  </p:normalViewPr>
  <p:slideViewPr>
    <p:cSldViewPr snapToGrid="0" snapToObjects="1">
      <p:cViewPr varScale="1">
        <p:scale>
          <a:sx n="82" d="100"/>
          <a:sy n="82" d="100"/>
        </p:scale>
        <p:origin x="108" y="3198"/>
      </p:cViewPr>
      <p:guideLst>
        <p:guide orient="horz" pos="2160"/>
        <p:guide pos="384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7/2/2019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7/2/2019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B781C719-3C4F-EB4F-89FE-A3D057C59AC3}" type="slidenum">
              <a:rPr lang="en-US" smtClean="0"/>
              <a:t>1</a:t>
            </a:fld>
            <a:endParaRPr lang="en-US"/>
          </a:p>
        </p:txBody>
      </p:sp>
    </p:spTree>
    <p:extLst>
      <p:ext uri="{BB962C8B-B14F-4D97-AF65-F5344CB8AC3E}">
        <p14:creationId xmlns:p14="http://schemas.microsoft.com/office/powerpoint/2010/main" val="9216647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2.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3.xml"/><Relationship Id="rId5" Type="http://schemas.openxmlformats.org/officeDocument/2006/relationships/image" Target="../media/image2.png"/><Relationship Id="rId4"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png"/><Relationship Id="rId2" Type="http://schemas.openxmlformats.org/officeDocument/2006/relationships/image" Target="../media/image3.jp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2.png"/><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2"/>
            <a:ext cx="12192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49" name="Picture 48" descr="EES_Logo2015.jpg"/>
          <p:cNvPicPr>
            <a:picLocks noChangeAspect="1"/>
          </p:cNvPicPr>
          <p:nvPr userDrawn="1"/>
        </p:nvPicPr>
        <p:blipFill>
          <a:blip r:embed="rId2"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52"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15" name="Picture Placeholder 51"/>
          <p:cNvSpPr>
            <a:spLocks noGrp="1"/>
          </p:cNvSpPr>
          <p:nvPr>
            <p:ph type="pic" sz="quarter" idx="37" hasCustomPrompt="1"/>
          </p:nvPr>
        </p:nvSpPr>
        <p:spPr>
          <a:xfrm>
            <a:off x="463134" y="6330639"/>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7" y="330205"/>
            <a:ext cx="12187767"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4" name="Wave 3"/>
          <p:cNvSpPr/>
          <p:nvPr userDrawn="1"/>
        </p:nvSpPr>
        <p:spPr>
          <a:xfrm>
            <a:off x="4241" y="311154"/>
            <a:ext cx="12187767"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5" name="Wave 4"/>
          <p:cNvSpPr/>
          <p:nvPr userDrawn="1"/>
        </p:nvSpPr>
        <p:spPr>
          <a:xfrm>
            <a:off x="7" y="263530"/>
            <a:ext cx="12187767"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6" name="Wave 5"/>
          <p:cNvSpPr/>
          <p:nvPr userDrawn="1"/>
        </p:nvSpPr>
        <p:spPr>
          <a:xfrm>
            <a:off x="0" y="65088"/>
            <a:ext cx="12192000" cy="361951"/>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7" name="Rectangle 6"/>
          <p:cNvSpPr/>
          <p:nvPr userDrawn="1"/>
        </p:nvSpPr>
        <p:spPr>
          <a:xfrm>
            <a:off x="0" y="0"/>
            <a:ext cx="12192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52">
              <a:defRPr/>
            </a:pPr>
            <a:endParaRPr lang="en-US" sz="1800" dirty="0">
              <a:solidFill>
                <a:prstClr val="white"/>
              </a:solidFill>
            </a:endParaRPr>
          </a:p>
        </p:txBody>
      </p:sp>
      <p:sp>
        <p:nvSpPr>
          <p:cNvPr id="8" name="Wave 7"/>
          <p:cNvSpPr/>
          <p:nvPr userDrawn="1"/>
        </p:nvSpPr>
        <p:spPr>
          <a:xfrm>
            <a:off x="-4233" y="557214"/>
            <a:ext cx="12196233" cy="233363"/>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52">
              <a:defRPr/>
            </a:pPr>
            <a:endParaRPr lang="en-US" sz="1800">
              <a:solidFill>
                <a:prstClr val="white"/>
              </a:solidFill>
            </a:endParaRPr>
          </a:p>
        </p:txBody>
      </p:sp>
      <p:sp>
        <p:nvSpPr>
          <p:cNvPr id="9" name="Title Placeholder 1"/>
          <p:cNvSpPr>
            <a:spLocks noGrp="1"/>
          </p:cNvSpPr>
          <p:nvPr>
            <p:ph type="title" hasCustomPrompt="1"/>
          </p:nvPr>
        </p:nvSpPr>
        <p:spPr bwMode="auto">
          <a:xfrm>
            <a:off x="0" y="2"/>
            <a:ext cx="12192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pic>
        <p:nvPicPr>
          <p:cNvPr id="18" name="Picture 17" descr="EES_Logo2015.jpg"/>
          <p:cNvPicPr>
            <a:picLocks noChangeAspect="1"/>
          </p:cNvPicPr>
          <p:nvPr userDrawn="1"/>
        </p:nvPicPr>
        <p:blipFill>
          <a:blip r:embed="rId2" cstate="print"/>
          <a:stretch>
            <a:fillRect/>
          </a:stretch>
        </p:blipFill>
        <p:spPr>
          <a:xfrm>
            <a:off x="8940800" y="6323281"/>
            <a:ext cx="1802200" cy="365760"/>
          </a:xfrm>
          <a:prstGeom prst="rect">
            <a:avLst/>
          </a:prstGeom>
        </p:spPr>
      </p:pic>
      <p:pic>
        <p:nvPicPr>
          <p:cNvPr id="19" name="Picture 18" descr="Berkeley_Lab_Logo_Small.png"/>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20"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chemeClr val="accent4"/>
                </a:solidFill>
              </a:defRPr>
            </a:lvl1pPr>
          </a:lstStyle>
          <a:p>
            <a:pPr lvl="0"/>
            <a:r>
              <a:rPr lang="en-US" dirty="0"/>
              <a:t>Optional - additional logos here (project logo, collaborators, etc.)</a:t>
            </a:r>
          </a:p>
        </p:txBody>
      </p:sp>
      <p:sp>
        <p:nvSpPr>
          <p:cNvPr id="21" name="Picture Placeholder 51"/>
          <p:cNvSpPr>
            <a:spLocks noGrp="1"/>
          </p:cNvSpPr>
          <p:nvPr>
            <p:ph type="pic" sz="quarter" idx="37" hasCustomPrompt="1"/>
          </p:nvPr>
        </p:nvSpPr>
        <p:spPr>
          <a:xfrm>
            <a:off x="463134" y="6330639"/>
            <a:ext cx="3844713"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12192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12192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noChangeAspect="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noChangeAspect="1"/>
          </p:cNvSpPr>
          <p:nvPr>
            <p:ph sz="quarter" idx="31" hasCustomPrompt="1"/>
          </p:nvPr>
        </p:nvSpPr>
        <p:spPr>
          <a:xfrm>
            <a:off x="18661" y="782958"/>
            <a:ext cx="4467979"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noChangeAspect="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noChangeAspect="1"/>
          </p:cNvSpPr>
          <p:nvPr>
            <p:ph type="body" sz="quarter" idx="30" hasCustomPrompt="1"/>
          </p:nvPr>
        </p:nvSpPr>
        <p:spPr>
          <a:xfrm>
            <a:off x="4517128" y="1079054"/>
            <a:ext cx="7715033" cy="1214209"/>
          </a:xfrm>
          <a:prstGeom prst="rect">
            <a:avLst/>
          </a:prstGeom>
        </p:spPr>
        <p:txBody>
          <a:bodyPr/>
          <a:lstStyle>
            <a:lvl1pPr marL="228594">
              <a:defRPr sz="1600" b="0">
                <a:solidFill>
                  <a:schemeClr val="tx1"/>
                </a:solidFill>
              </a:defRPr>
            </a:lvl1pPr>
          </a:lstStyle>
          <a:p>
            <a:pPr lvl="0"/>
            <a:r>
              <a:rPr lang="en-US" dirty="0"/>
              <a:t>50 words or less</a:t>
            </a:r>
          </a:p>
        </p:txBody>
      </p:sp>
      <p:sp>
        <p:nvSpPr>
          <p:cNvPr id="46" name="Text Placeholder 23"/>
          <p:cNvSpPr>
            <a:spLocks noGrp="1" noChangeAspect="1"/>
          </p:cNvSpPr>
          <p:nvPr>
            <p:ph type="body" sz="quarter" idx="34" hasCustomPrompt="1"/>
          </p:nvPr>
        </p:nvSpPr>
        <p:spPr>
          <a:xfrm>
            <a:off x="4517128" y="2641150"/>
            <a:ext cx="7715033" cy="1212396"/>
          </a:xfrm>
          <a:prstGeom prst="rect">
            <a:avLst/>
          </a:prstGeom>
        </p:spPr>
        <p:txBody>
          <a:bodyPr/>
          <a:lstStyle>
            <a:lvl1pPr marL="228594">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noChangeAspect="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p:cNvPicPr>
          <p:nvPr userDrawn="1"/>
        </p:nvPicPr>
        <p:blipFill>
          <a:blip r:embed="rId3" cstate="print"/>
          <a:srcRect/>
          <a:stretch>
            <a:fillRect/>
          </a:stretch>
        </p:blipFill>
        <p:spPr bwMode="auto">
          <a:xfrm>
            <a:off x="609601" y="6354781"/>
            <a:ext cx="2439785"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35165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1" y="6248406"/>
            <a:ext cx="761143" cy="592646"/>
          </a:xfrm>
          <a:prstGeom prst="rect">
            <a:avLst/>
          </a:prstGeom>
        </p:spPr>
      </p:pic>
      <p:sp>
        <p:nvSpPr>
          <p:cNvPr id="52" name="Picture Placeholder 51"/>
          <p:cNvSpPr>
            <a:spLocks noGrp="1" noChangeAspect="1"/>
          </p:cNvSpPr>
          <p:nvPr>
            <p:ph type="pic" sz="quarter" idx="36" hasCustomPrompt="1"/>
          </p:nvPr>
        </p:nvSpPr>
        <p:spPr>
          <a:xfrm>
            <a:off x="4516968" y="6323019"/>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8661" y="782958"/>
            <a:ext cx="4467979"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6933" y="5553965"/>
            <a:ext cx="4469707"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4517128" y="1079054"/>
            <a:ext cx="7715033" cy="1214209"/>
          </a:xfrm>
          <a:prstGeom prst="rect">
            <a:avLst/>
          </a:prstGeom>
        </p:spPr>
        <p:txBody>
          <a:bodyPr/>
          <a:lstStyle>
            <a:lvl1pPr marL="228594">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4517128" y="2641150"/>
            <a:ext cx="7715033" cy="1212396"/>
          </a:xfrm>
          <a:prstGeom prst="rect">
            <a:avLst/>
          </a:prstGeom>
        </p:spPr>
        <p:txBody>
          <a:bodyPr/>
          <a:lstStyle>
            <a:lvl1pPr marL="228594">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17128" y="4214365"/>
            <a:ext cx="7715033" cy="2034041"/>
          </a:xfrm>
          <a:prstGeom prst="rect">
            <a:avLst/>
          </a:prstGeom>
        </p:spPr>
        <p:txBody>
          <a:bodyPr>
            <a:normAutofit/>
          </a:bodyPr>
          <a:lstStyle>
            <a:lvl1pPr marL="285744" indent="-285744">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4151572" y="6294126"/>
            <a:ext cx="73152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a:ext>
            </a:extLst>
          </a:blip>
          <a:stretch>
            <a:fillRect/>
          </a:stretch>
        </p:blipFill>
        <p:spPr bwMode="auto">
          <a:xfrm>
            <a:off x="7947435" y="6293642"/>
            <a:ext cx="731520" cy="524055"/>
          </a:xfrm>
          <a:prstGeom prst="rect">
            <a:avLst/>
          </a:prstGeom>
          <a:noFill/>
          <a:extLst>
            <a:ext uri="{909E8E84-426E-40dd-AFC4-6F175D3DCCD1}">
              <a14:hiddenFill xmlns="" xmlns:a14="http://schemas.microsoft.com/office/drawing/2010/main">
                <a:solidFill>
                  <a:srgbClr val="FFFFFF"/>
                </a:solidFill>
              </a14:hiddenFill>
            </a:ext>
          </a:extLst>
        </p:spPr>
      </p:pic>
      <p:sp>
        <p:nvSpPr>
          <p:cNvPr id="3" name="Text Placeholder 2"/>
          <p:cNvSpPr>
            <a:spLocks noGrp="1"/>
          </p:cNvSpPr>
          <p:nvPr>
            <p:ph type="body" sz="quarter" idx="36" hasCustomPrompt="1"/>
          </p:nvPr>
        </p:nvSpPr>
        <p:spPr>
          <a:xfrm>
            <a:off x="19057" y="5308606"/>
            <a:ext cx="4497916"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6096000" y="762804"/>
            <a:ext cx="6043472"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488649" y="5764795"/>
            <a:ext cx="11190515"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7" y="1059212"/>
            <a:ext cx="6170020" cy="2356511"/>
          </a:xfrm>
          <a:prstGeom prst="rect">
            <a:avLst/>
          </a:prstGeom>
        </p:spPr>
        <p:txBody>
          <a:bodyPr/>
          <a:lstStyle>
            <a:lvl1pPr marL="228594"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7" y="3730757"/>
            <a:ext cx="6170020" cy="2034041"/>
          </a:xfrm>
          <a:prstGeom prst="rect">
            <a:avLst/>
          </a:prstGeom>
        </p:spPr>
        <p:txBody>
          <a:bodyPr/>
          <a:lstStyle>
            <a:lvl1pPr marL="228594"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6096007" y="3730758"/>
            <a:ext cx="6170020" cy="2034041"/>
          </a:xfrm>
          <a:prstGeom prst="rect">
            <a:avLst/>
          </a:prstGeom>
        </p:spPr>
        <p:txBody>
          <a:bodyPr>
            <a:normAutofit/>
          </a:bodyPr>
          <a:lstStyle>
            <a:lvl1pPr marL="285744" indent="-285744"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sp>
        <p:nvSpPr>
          <p:cNvPr id="52" name="Picture Placeholder 51"/>
          <p:cNvSpPr>
            <a:spLocks noGrp="1"/>
          </p:cNvSpPr>
          <p:nvPr>
            <p:ph type="pic" sz="quarter" idx="36" hasCustomPrompt="1"/>
          </p:nvPr>
        </p:nvSpPr>
        <p:spPr>
          <a:xfrm>
            <a:off x="4516968" y="6323019"/>
            <a:ext cx="4250267" cy="439737"/>
          </a:xfrm>
          <a:prstGeom prst="rect">
            <a:avLst/>
          </a:prstGeom>
        </p:spPr>
        <p:txBody>
          <a:bodyPr/>
          <a:lstStyle>
            <a:lvl1pPr>
              <a:defRPr sz="1100">
                <a:solidFill>
                  <a:srgbClr val="E86E25"/>
                </a:solidFill>
              </a:defRPr>
            </a:lvl1pPr>
          </a:lstStyle>
          <a:p>
            <a:pPr lvl="0"/>
            <a:r>
              <a:rPr lang="en-US" dirty="0"/>
              <a:t>Optional - additional logos here (project logo, collaborators, etc.)</a:t>
            </a:r>
          </a:p>
        </p:txBody>
      </p:sp>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488649" y="-4626"/>
            <a:ext cx="11190515"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609600" y="6354781"/>
            <a:ext cx="3251200" cy="407987"/>
          </a:xfrm>
          <a:prstGeom prst="rect">
            <a:avLst/>
          </a:prstGeom>
          <a:noFill/>
          <a:ln w="9525">
            <a:noFill/>
            <a:miter lim="800000"/>
            <a:headEnd/>
            <a:tailEnd/>
          </a:ln>
        </p:spPr>
      </p:pic>
      <p:pic>
        <p:nvPicPr>
          <p:cNvPr id="49" name="Picture 48" descr="EES_Logo2015.jpg"/>
          <p:cNvPicPr>
            <a:picLocks noChangeAspect="1"/>
          </p:cNvPicPr>
          <p:nvPr userDrawn="1"/>
        </p:nvPicPr>
        <p:blipFill>
          <a:blip r:embed="rId4" cstate="print"/>
          <a:stretch>
            <a:fillRect/>
          </a:stretch>
        </p:blipFill>
        <p:spPr>
          <a:xfrm>
            <a:off x="8940800" y="6323281"/>
            <a:ext cx="1802200" cy="365760"/>
          </a:xfrm>
          <a:prstGeom prst="rect">
            <a:avLst/>
          </a:prstGeom>
        </p:spPr>
      </p:pic>
      <p:pic>
        <p:nvPicPr>
          <p:cNvPr id="50" name="Picture 49" descr="Berkeley_Lab_Logo_Small.png"/>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0769600" y="6248406"/>
            <a:ext cx="1016000" cy="593313"/>
          </a:xfrm>
          <a:prstGeom prst="rect">
            <a:avLst/>
          </a:prstGeom>
        </p:spPr>
      </p:pic>
      <p:pic>
        <p:nvPicPr>
          <p:cNvPr id="15" name="Picture 14" descr="ERSP_2010(SBR)-logo.png"/>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4151572" y="6294126"/>
            <a:ext cx="731520" cy="536473"/>
          </a:xfrm>
          <a:prstGeom prst="rect">
            <a:avLst/>
          </a:prstGeom>
        </p:spPr>
      </p:pic>
      <p:pic>
        <p:nvPicPr>
          <p:cNvPr id="16" name="Picture 2"/>
          <p:cNvPicPr>
            <a:picLocks noChangeAspect="1" noChangeArrowheads="1"/>
          </p:cNvPicPr>
          <p:nvPr userDrawn="1"/>
        </p:nvPicPr>
        <p:blipFill>
          <a:blip r:embed="rId7">
            <a:extLst>
              <a:ext uri="{28A0092B-C50C-407E-A947-70E740481C1C}">
                <a14:useLocalDpi xmlns:a14="http://schemas.microsoft.com/office/drawing/2010/main"/>
              </a:ext>
            </a:extLst>
          </a:blip>
          <a:stretch>
            <a:fillRect/>
          </a:stretch>
        </p:blipFill>
        <p:spPr bwMode="auto">
          <a:xfrm>
            <a:off x="7947435" y="6293642"/>
            <a:ext cx="731520" cy="524055"/>
          </a:xfrm>
          <a:prstGeom prst="rect">
            <a:avLst/>
          </a:prstGeom>
          <a:noFill/>
          <a:extLst>
            <a:ext uri="{909E8E84-426E-40dd-AFC4-6F175D3DCCD1}">
              <a14:hiddenFill xmlns="" xmlns:a14="http://schemas.microsoft.com/office/drawing/2010/main">
                <a:solidFill>
                  <a:srgbClr val="FFFFFF"/>
                </a:solidFill>
              </a14:hiddenFill>
            </a:ext>
          </a:extLst>
        </p:spPr>
      </p:pic>
      <p:sp>
        <p:nvSpPr>
          <p:cNvPr id="21" name="Content Placeholder 10"/>
          <p:cNvSpPr>
            <a:spLocks noGrp="1"/>
          </p:cNvSpPr>
          <p:nvPr>
            <p:ph sz="quarter" idx="31" hasCustomPrompt="1"/>
          </p:nvPr>
        </p:nvSpPr>
        <p:spPr>
          <a:xfrm>
            <a:off x="6096000" y="762804"/>
            <a:ext cx="6043472"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488649" y="5764795"/>
            <a:ext cx="11190515"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7" y="1059212"/>
            <a:ext cx="6170020" cy="2356511"/>
          </a:xfrm>
          <a:prstGeom prst="rect">
            <a:avLst/>
          </a:prstGeom>
        </p:spPr>
        <p:txBody>
          <a:bodyPr/>
          <a:lstStyle>
            <a:lvl1pPr marL="228594"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7" y="3730757"/>
            <a:ext cx="6170020" cy="2034041"/>
          </a:xfrm>
          <a:prstGeom prst="rect">
            <a:avLst/>
          </a:prstGeom>
        </p:spPr>
        <p:txBody>
          <a:bodyPr/>
          <a:lstStyle>
            <a:lvl1pPr marL="228594"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6096007" y="3730758"/>
            <a:ext cx="6170020" cy="2034041"/>
          </a:xfrm>
          <a:prstGeom prst="rect">
            <a:avLst/>
          </a:prstGeom>
        </p:spPr>
        <p:txBody>
          <a:bodyPr>
            <a:normAutofit/>
          </a:bodyPr>
          <a:lstStyle>
            <a:lvl1pPr marL="285744" indent="-285744"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4883099" y="6260102"/>
            <a:ext cx="3064343" cy="557595"/>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6096007" y="3429002"/>
            <a:ext cx="6170020" cy="278131"/>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Research Details</a:t>
            </a:r>
          </a:p>
        </p:txBody>
      </p:sp>
      <p:sp>
        <p:nvSpPr>
          <p:cNvPr id="6" name="Text Placeholder 21"/>
          <p:cNvSpPr txBox="1">
            <a:spLocks/>
          </p:cNvSpPr>
          <p:nvPr userDrawn="1"/>
        </p:nvSpPr>
        <p:spPr>
          <a:xfrm>
            <a:off x="7" y="3429003"/>
            <a:ext cx="6170020"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Significance and Impact</a:t>
            </a:r>
          </a:p>
        </p:txBody>
      </p:sp>
      <p:sp>
        <p:nvSpPr>
          <p:cNvPr id="7" name="Text Placeholder 21"/>
          <p:cNvSpPr txBox="1">
            <a:spLocks/>
          </p:cNvSpPr>
          <p:nvPr userDrawn="1"/>
        </p:nvSpPr>
        <p:spPr>
          <a:xfrm>
            <a:off x="7" y="762799"/>
            <a:ext cx="6170020"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sz="1800"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43" algn="ctr" rtl="0" eaLnBrk="1" fontAlgn="base" hangingPunct="1">
        <a:spcBef>
          <a:spcPct val="0"/>
        </a:spcBef>
        <a:spcAft>
          <a:spcPct val="0"/>
        </a:spcAft>
        <a:defRPr sz="2400">
          <a:solidFill>
            <a:srgbClr val="106636"/>
          </a:solidFill>
          <a:latin typeface="Arial" charset="0"/>
          <a:cs typeface="Arial" charset="0"/>
        </a:defRPr>
      </a:lvl6pPr>
      <a:lvl7pPr marL="911688" algn="ctr" rtl="0" eaLnBrk="1" fontAlgn="base" hangingPunct="1">
        <a:spcBef>
          <a:spcPct val="0"/>
        </a:spcBef>
        <a:spcAft>
          <a:spcPct val="0"/>
        </a:spcAft>
        <a:defRPr sz="2400">
          <a:solidFill>
            <a:srgbClr val="106636"/>
          </a:solidFill>
          <a:latin typeface="Arial" charset="0"/>
          <a:cs typeface="Arial" charset="0"/>
        </a:defRPr>
      </a:lvl7pPr>
      <a:lvl8pPr marL="1367526" algn="ctr" rtl="0" eaLnBrk="1" fontAlgn="base" hangingPunct="1">
        <a:spcBef>
          <a:spcPct val="0"/>
        </a:spcBef>
        <a:spcAft>
          <a:spcPct val="0"/>
        </a:spcAft>
        <a:defRPr sz="2400">
          <a:solidFill>
            <a:srgbClr val="106636"/>
          </a:solidFill>
          <a:latin typeface="Arial" charset="0"/>
          <a:cs typeface="Arial" charset="0"/>
        </a:defRPr>
      </a:lvl8pPr>
      <a:lvl9pPr marL="1823374"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491"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66"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59"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053" indent="-226666"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143"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2986"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829"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672" indent="-227926" algn="l" defTabSz="91168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688" rtl="0" eaLnBrk="1" latinLnBrk="0" hangingPunct="1">
        <a:defRPr sz="1800" kern="1200">
          <a:solidFill>
            <a:schemeClr val="tx1"/>
          </a:solidFill>
          <a:latin typeface="+mn-lt"/>
          <a:ea typeface="+mn-ea"/>
          <a:cs typeface="+mn-cs"/>
        </a:defRPr>
      </a:lvl1pPr>
      <a:lvl2pPr marL="455843" algn="l" defTabSz="911688" rtl="0" eaLnBrk="1" latinLnBrk="0" hangingPunct="1">
        <a:defRPr sz="1800" kern="1200">
          <a:solidFill>
            <a:schemeClr val="tx1"/>
          </a:solidFill>
          <a:latin typeface="+mn-lt"/>
          <a:ea typeface="+mn-ea"/>
          <a:cs typeface="+mn-cs"/>
        </a:defRPr>
      </a:lvl2pPr>
      <a:lvl3pPr marL="911688" algn="l" defTabSz="911688" rtl="0" eaLnBrk="1" latinLnBrk="0" hangingPunct="1">
        <a:defRPr sz="1800" kern="1200">
          <a:solidFill>
            <a:schemeClr val="tx1"/>
          </a:solidFill>
          <a:latin typeface="+mn-lt"/>
          <a:ea typeface="+mn-ea"/>
          <a:cs typeface="+mn-cs"/>
        </a:defRPr>
      </a:lvl3pPr>
      <a:lvl4pPr marL="1367526" algn="l" defTabSz="911688" rtl="0" eaLnBrk="1" latinLnBrk="0" hangingPunct="1">
        <a:defRPr sz="1800" kern="1200">
          <a:solidFill>
            <a:schemeClr val="tx1"/>
          </a:solidFill>
          <a:latin typeface="+mn-lt"/>
          <a:ea typeface="+mn-ea"/>
          <a:cs typeface="+mn-cs"/>
        </a:defRPr>
      </a:lvl4pPr>
      <a:lvl5pPr marL="1823374" algn="l" defTabSz="911688" rtl="0" eaLnBrk="1" latinLnBrk="0" hangingPunct="1">
        <a:defRPr sz="1800" kern="1200">
          <a:solidFill>
            <a:schemeClr val="tx1"/>
          </a:solidFill>
          <a:latin typeface="+mn-lt"/>
          <a:ea typeface="+mn-ea"/>
          <a:cs typeface="+mn-cs"/>
        </a:defRPr>
      </a:lvl5pPr>
      <a:lvl6pPr marL="2279216" algn="l" defTabSz="911688" rtl="0" eaLnBrk="1" latinLnBrk="0" hangingPunct="1">
        <a:defRPr sz="1800" kern="1200">
          <a:solidFill>
            <a:schemeClr val="tx1"/>
          </a:solidFill>
          <a:latin typeface="+mn-lt"/>
          <a:ea typeface="+mn-ea"/>
          <a:cs typeface="+mn-cs"/>
        </a:defRPr>
      </a:lvl6pPr>
      <a:lvl7pPr marL="2735061" algn="l" defTabSz="911688" rtl="0" eaLnBrk="1" latinLnBrk="0" hangingPunct="1">
        <a:defRPr sz="1800" kern="1200">
          <a:solidFill>
            <a:schemeClr val="tx1"/>
          </a:solidFill>
          <a:latin typeface="+mn-lt"/>
          <a:ea typeface="+mn-ea"/>
          <a:cs typeface="+mn-cs"/>
        </a:defRPr>
      </a:lvl7pPr>
      <a:lvl8pPr marL="3190907" algn="l" defTabSz="911688" rtl="0" eaLnBrk="1" latinLnBrk="0" hangingPunct="1">
        <a:defRPr sz="1800" kern="1200">
          <a:solidFill>
            <a:schemeClr val="tx1"/>
          </a:solidFill>
          <a:latin typeface="+mn-lt"/>
          <a:ea typeface="+mn-ea"/>
          <a:cs typeface="+mn-cs"/>
        </a:defRPr>
      </a:lvl8pPr>
      <a:lvl9pPr marL="3646751" algn="l" defTabSz="91168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687630" y="7514"/>
            <a:ext cx="9028036" cy="708660"/>
          </a:xfrm>
        </p:spPr>
        <p:txBody>
          <a:bodyPr/>
          <a:lstStyle/>
          <a:p>
            <a:r>
              <a:rPr lang="en-US" dirty="0"/>
              <a:t>Recent warming has resulted in smaller gains in net carbon uptake in northern high latitudes</a:t>
            </a:r>
          </a:p>
        </p:txBody>
      </p:sp>
      <p:sp>
        <p:nvSpPr>
          <p:cNvPr id="10" name="Text Placeholder 9"/>
          <p:cNvSpPr>
            <a:spLocks noGrp="1"/>
          </p:cNvSpPr>
          <p:nvPr>
            <p:ph type="body" sz="quarter" idx="26"/>
          </p:nvPr>
        </p:nvSpPr>
        <p:spPr>
          <a:xfrm>
            <a:off x="315165" y="5439481"/>
            <a:ext cx="4553750" cy="1225915"/>
          </a:xfrm>
        </p:spPr>
        <p:txBody>
          <a:bodyPr/>
          <a:lstStyle/>
          <a:p>
            <a:pPr>
              <a:lnSpc>
                <a:spcPct val="100000"/>
              </a:lnSpc>
            </a:pPr>
            <a:r>
              <a:rPr lang="en-US" sz="1100" dirty="0"/>
              <a:t>Zhu P, Zhuang Q, </a:t>
            </a:r>
            <a:r>
              <a:rPr lang="en-US" sz="1100" dirty="0" err="1"/>
              <a:t>Welp</a:t>
            </a:r>
            <a:r>
              <a:rPr lang="en-US" sz="1100" dirty="0"/>
              <a:t> L, </a:t>
            </a:r>
            <a:r>
              <a:rPr lang="en-US" sz="1100" dirty="0" err="1"/>
              <a:t>Ciais</a:t>
            </a:r>
            <a:r>
              <a:rPr lang="en-US" sz="1100" dirty="0"/>
              <a:t> P, </a:t>
            </a:r>
            <a:r>
              <a:rPr lang="en-US" sz="1100" dirty="0" err="1"/>
              <a:t>Heimann</a:t>
            </a:r>
            <a:r>
              <a:rPr lang="en-US" sz="1100" dirty="0"/>
              <a:t> M, Peng B, Li W, </a:t>
            </a:r>
            <a:r>
              <a:rPr lang="en-US" sz="1100" dirty="0" err="1"/>
              <a:t>Bernacchi</a:t>
            </a:r>
            <a:r>
              <a:rPr lang="en-US" sz="1100" dirty="0"/>
              <a:t> C, </a:t>
            </a:r>
            <a:r>
              <a:rPr lang="en-US" sz="1100" dirty="0" err="1"/>
              <a:t>Roedenbeck</a:t>
            </a:r>
            <a:r>
              <a:rPr lang="en-US" sz="1100" dirty="0"/>
              <a:t> C, Keenan TF (2019) Recent warming has resulted in smaller gains in net carbon uptake in northern high latitudes. Journal of Climate (in press) DOI: 10.1175/JCLI-D-18-0653.1</a:t>
            </a:r>
          </a:p>
        </p:txBody>
      </p:sp>
      <p:sp>
        <p:nvSpPr>
          <p:cNvPr id="11" name="Text Placeholder 10"/>
          <p:cNvSpPr>
            <a:spLocks noGrp="1"/>
          </p:cNvSpPr>
          <p:nvPr>
            <p:ph type="body" sz="quarter" idx="30"/>
          </p:nvPr>
        </p:nvSpPr>
        <p:spPr>
          <a:xfrm>
            <a:off x="4911843" y="1022767"/>
            <a:ext cx="7099182" cy="1530730"/>
          </a:xfrm>
        </p:spPr>
        <p:txBody>
          <a:bodyPr/>
          <a:lstStyle/>
          <a:p>
            <a:pPr marL="119060" indent="-109536">
              <a:buFont typeface="Arial" charset="0"/>
              <a:buChar char="•"/>
            </a:pPr>
            <a:r>
              <a:rPr lang="en-US" dirty="0"/>
              <a:t>We used atmospheric CO2 observations to find that the sensitivity of carbon drawdown to inter-annual temperature changes has trended toward less carbon uptake for a given amount of warming from 1974 to 2014 </a:t>
            </a:r>
          </a:p>
          <a:p>
            <a:pPr marL="119060" indent="-109536">
              <a:buFont typeface="Arial" charset="0"/>
              <a:buChar char="•"/>
            </a:pPr>
            <a:r>
              <a:rPr lang="en-US" dirty="0"/>
              <a:t>These results suggest that relatively warm springs now result in less carbon uptake</a:t>
            </a:r>
          </a:p>
          <a:p>
            <a:pPr marL="119060" indent="-109536">
              <a:buFont typeface="Arial" charset="0"/>
              <a:buChar char="•"/>
            </a:pPr>
            <a:r>
              <a:rPr lang="en-US" dirty="0"/>
              <a:t>Similarly relatively warm summers now result in greater carbon release.</a:t>
            </a:r>
          </a:p>
          <a:p>
            <a:pPr marL="119060" indent="-109536">
              <a:buFont typeface="Arial" charset="0"/>
              <a:buChar char="•"/>
            </a:pPr>
            <a:endParaRPr lang="en-US" dirty="0"/>
          </a:p>
        </p:txBody>
      </p:sp>
      <p:sp>
        <p:nvSpPr>
          <p:cNvPr id="13" name="Text Placeholder 12"/>
          <p:cNvSpPr>
            <a:spLocks noGrp="1"/>
          </p:cNvSpPr>
          <p:nvPr>
            <p:ph type="body" sz="quarter" idx="34"/>
          </p:nvPr>
        </p:nvSpPr>
        <p:spPr>
          <a:xfrm>
            <a:off x="4907220" y="2936516"/>
            <a:ext cx="7170480" cy="1726433"/>
          </a:xfrm>
        </p:spPr>
        <p:txBody>
          <a:bodyPr/>
          <a:lstStyle/>
          <a:p>
            <a:pPr marL="230182" indent="-230182">
              <a:buFont typeface="Arial"/>
              <a:buChar char="•"/>
            </a:pPr>
            <a:r>
              <a:rPr lang="en-US" dirty="0"/>
              <a:t>Our analysis suggests that the weakened spring sensitivity of CDR may be related with the slowdown in seasonal soil thawing rate, while the summer sensitivity change may be caused by the temporally coincident decrease in temperature sensitivity of photosynthesis.</a:t>
            </a:r>
          </a:p>
          <a:p>
            <a:pPr marL="230182" indent="-230182">
              <a:buFont typeface="Arial"/>
              <a:buChar char="•"/>
            </a:pPr>
            <a:r>
              <a:rPr lang="en-US" dirty="0"/>
              <a:t>The results suggest that the current NHL carbon sink may become unsustainable as temperatures warm further</a:t>
            </a:r>
          </a:p>
          <a:p>
            <a:pPr marL="230182" indent="-230182">
              <a:buFont typeface="Arial"/>
              <a:buChar char="•"/>
            </a:pPr>
            <a:r>
              <a:rPr lang="en-US" dirty="0"/>
              <a:t>Current carbon cycle models do not represent the decrease temperature sensitivity</a:t>
            </a:r>
          </a:p>
        </p:txBody>
      </p:sp>
      <p:sp>
        <p:nvSpPr>
          <p:cNvPr id="14" name="Text Placeholder 13"/>
          <p:cNvSpPr>
            <a:spLocks noGrp="1"/>
          </p:cNvSpPr>
          <p:nvPr>
            <p:ph type="body" sz="quarter" idx="35"/>
          </p:nvPr>
        </p:nvSpPr>
        <p:spPr>
          <a:xfrm>
            <a:off x="4879693" y="5185033"/>
            <a:ext cx="7255157" cy="1262484"/>
          </a:xfrm>
        </p:spPr>
        <p:txBody>
          <a:bodyPr>
            <a:noAutofit/>
          </a:bodyPr>
          <a:lstStyle/>
          <a:p>
            <a:pPr marL="61910" indent="0">
              <a:buNone/>
            </a:pPr>
            <a:r>
              <a:rPr lang="en-US" sz="1600" dirty="0"/>
              <a:t>Carbon balance of terrestrial ecosystems in the northern high latitudes is sensitive to climate change. Here we assess long-term changes in the sensitivity of the carbon balance to environmental changes, and using atmospheric observations show a declining sensitivity over time.</a:t>
            </a:r>
          </a:p>
        </p:txBody>
      </p:sp>
      <p:sp>
        <p:nvSpPr>
          <p:cNvPr id="24" name="Content Placeholder 11"/>
          <p:cNvSpPr txBox="1">
            <a:spLocks/>
          </p:cNvSpPr>
          <p:nvPr/>
        </p:nvSpPr>
        <p:spPr>
          <a:xfrm>
            <a:off x="325943" y="4338743"/>
            <a:ext cx="4542972" cy="1303797"/>
          </a:xfrm>
          <a:prstGeom prst="rect">
            <a:avLst/>
          </a:prstGeom>
        </p:spPr>
        <p:txBody>
          <a:bodyPr/>
          <a:lstStyle>
            <a:lvl1pPr marL="0" indent="0" algn="l" rtl="0" eaLnBrk="1" fontAlgn="base" hangingPunct="1">
              <a:spcBef>
                <a:spcPct val="20000"/>
              </a:spcBef>
              <a:spcAft>
                <a:spcPct val="0"/>
              </a:spcAft>
              <a:buFont typeface="Arial" charset="0"/>
              <a:buNone/>
              <a:defRPr sz="1800" b="0" kern="1200" baseline="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4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200" b="1" dirty="0"/>
              <a:t>Figure:  The temperature sensitivity of monthly CO2 drawdown rate from 1974 to 2014 over northern high latitudes, derived from atmospheric observations from Barrow, Alaska. The error bars represent standard errors with bootstrap estimates.</a:t>
            </a:r>
          </a:p>
        </p:txBody>
      </p:sp>
      <p:sp>
        <p:nvSpPr>
          <p:cNvPr id="26" name="Rectangle 25"/>
          <p:cNvSpPr/>
          <p:nvPr/>
        </p:nvSpPr>
        <p:spPr>
          <a:xfrm>
            <a:off x="3373827" y="2898820"/>
            <a:ext cx="443588" cy="852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21"/>
          <p:cNvSpPr txBox="1">
            <a:spLocks/>
          </p:cNvSpPr>
          <p:nvPr/>
        </p:nvSpPr>
        <p:spPr>
          <a:xfrm>
            <a:off x="4911844" y="782640"/>
            <a:ext cx="5786275"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Scientific Achievement</a:t>
            </a:r>
          </a:p>
        </p:txBody>
      </p:sp>
      <p:sp>
        <p:nvSpPr>
          <p:cNvPr id="17" name="Text Placeholder 21"/>
          <p:cNvSpPr txBox="1">
            <a:spLocks/>
          </p:cNvSpPr>
          <p:nvPr/>
        </p:nvSpPr>
        <p:spPr>
          <a:xfrm>
            <a:off x="4911843" y="2624181"/>
            <a:ext cx="5786275" cy="274639"/>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Significance and Impact</a:t>
            </a:r>
          </a:p>
        </p:txBody>
      </p:sp>
      <p:sp>
        <p:nvSpPr>
          <p:cNvPr id="18" name="Text Placeholder 21"/>
          <p:cNvSpPr txBox="1">
            <a:spLocks/>
          </p:cNvSpPr>
          <p:nvPr/>
        </p:nvSpPr>
        <p:spPr>
          <a:xfrm>
            <a:off x="4907220" y="4973118"/>
            <a:ext cx="5786275" cy="278131"/>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377"/>
            <a:r>
              <a:rPr lang="en-US" dirty="0"/>
              <a:t>Research Details</a:t>
            </a:r>
          </a:p>
        </p:txBody>
      </p:sp>
      <p:pic>
        <p:nvPicPr>
          <p:cNvPr id="19" name="Picture 22" descr="http://fluxnet.ornl.gov/sites/default/files/old-large-FN-logo.jpg"/>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619987" y="6314302"/>
            <a:ext cx="502455" cy="50171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7037" y="6310206"/>
            <a:ext cx="829401" cy="483347"/>
          </a:xfrm>
          <a:prstGeom prst="rect">
            <a:avLst/>
          </a:prstGeom>
        </p:spPr>
      </p:pic>
      <p:pic>
        <p:nvPicPr>
          <p:cNvPr id="4" name="Picture 3">
            <a:extLst>
              <a:ext uri="{FF2B5EF4-FFF2-40B4-BE49-F238E27FC236}">
                <a16:creationId xmlns:a16="http://schemas.microsoft.com/office/drawing/2014/main" id="{8C816A2F-B881-AA46-B5C3-9260AE9C57CD}"/>
              </a:ext>
            </a:extLst>
          </p:cNvPr>
          <p:cNvPicPr>
            <a:picLocks noChangeAspect="1"/>
          </p:cNvPicPr>
          <p:nvPr/>
        </p:nvPicPr>
        <p:blipFill>
          <a:blip r:embed="rId5"/>
          <a:stretch>
            <a:fillRect/>
          </a:stretch>
        </p:blipFill>
        <p:spPr>
          <a:xfrm>
            <a:off x="573077" y="977333"/>
            <a:ext cx="3992357" cy="3293695"/>
          </a:xfrm>
          <a:prstGeom prst="rect">
            <a:avLst/>
          </a:prstGeom>
        </p:spPr>
      </p:pic>
    </p:spTree>
    <p:extLst>
      <p:ext uri="{BB962C8B-B14F-4D97-AF65-F5344CB8AC3E}">
        <p14:creationId xmlns:p14="http://schemas.microsoft.com/office/powerpoint/2010/main" val="926026992"/>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3308</TotalTime>
  <Words>287</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Recent warming has resulted in smaller gains in net carbon uptake in northern high latitudes</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jagimbel</cp:lastModifiedBy>
  <cp:revision>206</cp:revision>
  <dcterms:created xsi:type="dcterms:W3CDTF">2016-02-10T19:06:12Z</dcterms:created>
  <dcterms:modified xsi:type="dcterms:W3CDTF">2019-07-02T22:20:50Z</dcterms:modified>
</cp:coreProperties>
</file>