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5BC"/>
    <a:srgbClr val="E86E25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5" autoAdjust="0"/>
    <p:restoredTop sz="94578" autoAdjust="0"/>
  </p:normalViewPr>
  <p:slideViewPr>
    <p:cSldViewPr snapToGrid="0" snapToObjects="1">
      <p:cViewPr varScale="1">
        <p:scale>
          <a:sx n="120" d="100"/>
          <a:sy n="120" d="100"/>
        </p:scale>
        <p:origin x="1980" y="114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76" y="6293638"/>
            <a:ext cx="548640" cy="52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75557" y="72945"/>
            <a:ext cx="8392886" cy="708660"/>
          </a:xfrm>
        </p:spPr>
        <p:txBody>
          <a:bodyPr/>
          <a:lstStyle/>
          <a:p>
            <a:r>
              <a:rPr lang="en-US" sz="2000" dirty="0"/>
              <a:t>Assessing Impacts of Plant Stoichiometric Traits on Terrestrial Ecosystem Carbon Accumulation using the E3SM Land Model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17246" y="5306683"/>
            <a:ext cx="3352280" cy="6882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050" b="1" dirty="0"/>
              <a:t>Q. Zhu, W. J. Riley, C. M. Iversen, J. </a:t>
            </a:r>
            <a:r>
              <a:rPr lang="en-US" sz="1050" b="1" dirty="0" err="1"/>
              <a:t>Kattge</a:t>
            </a:r>
            <a:r>
              <a:rPr lang="en-US" sz="1050" b="1" dirty="0"/>
              <a:t>. Assessing impacts of plant stoichiometric traits on terrestrial ecosystem carbon, J. Adv. Model. Earth Syst., DOI:10.1029/2019MS001841 (2020)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3387840" y="4267281"/>
            <a:ext cx="5786275" cy="278130"/>
          </a:xfrm>
        </p:spPr>
        <p:txBody>
          <a:bodyPr/>
          <a:lstStyle/>
          <a:p>
            <a:r>
              <a:rPr lang="en-US" dirty="0"/>
              <a:t>Research Details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3387839" y="2502237"/>
            <a:ext cx="5786275" cy="274638"/>
          </a:xfrm>
        </p:spPr>
        <p:txBody>
          <a:bodyPr/>
          <a:lstStyle/>
          <a:p>
            <a:r>
              <a:rPr lang="en-US" dirty="0"/>
              <a:t>Significance and Impact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3387840" y="1271034"/>
            <a:ext cx="5639135" cy="1214209"/>
          </a:xfrm>
        </p:spPr>
        <p:txBody>
          <a:bodyPr/>
          <a:lstStyle/>
          <a:p>
            <a:pPr marL="119063" indent="-114300">
              <a:buFont typeface="Arial" panose="020B0604020202020204" pitchFamily="34" charset="0"/>
              <a:buChar char="•"/>
            </a:pPr>
            <a:r>
              <a:rPr lang="en-US" altLang="zh-CN" sz="1400" dirty="0"/>
              <a:t>We</a:t>
            </a:r>
            <a:r>
              <a:rPr lang="zh-CN" altLang="en-US" sz="1400" dirty="0"/>
              <a:t> </a:t>
            </a:r>
            <a:r>
              <a:rPr lang="en-US" sz="1400" dirty="0"/>
              <a:t>harmonized observed plant tissue C:N:P stoichiometry from more than 6,000 plant species using the Plant Functional Type (PFT) framework common in global land models</a:t>
            </a:r>
          </a:p>
          <a:p>
            <a:pPr marL="119063" indent="-114300">
              <a:buFont typeface="Arial" panose="020B0604020202020204" pitchFamily="34" charset="0"/>
              <a:buChar char="•"/>
            </a:pPr>
            <a:r>
              <a:rPr lang="en-US" altLang="zh-CN" sz="1400" dirty="0"/>
              <a:t>We</a:t>
            </a:r>
            <a:r>
              <a:rPr lang="zh-CN" altLang="en-US" sz="1400" dirty="0"/>
              <a:t> </a:t>
            </a:r>
            <a:r>
              <a:rPr lang="en-US" altLang="zh-CN" sz="1400" dirty="0"/>
              <a:t>used</a:t>
            </a:r>
            <a:r>
              <a:rPr lang="zh-CN" altLang="en-US" sz="1400" dirty="0"/>
              <a:t> </a:t>
            </a:r>
            <a:r>
              <a:rPr lang="en-US" altLang="zh-CN" sz="1400" dirty="0"/>
              <a:t>observed C:N:P stoichiometry and</a:t>
            </a:r>
            <a:r>
              <a:rPr lang="zh-CN" altLang="en-US" sz="1400" dirty="0"/>
              <a:t> </a:t>
            </a:r>
            <a:r>
              <a:rPr lang="en-US" altLang="zh-CN" sz="1400" dirty="0"/>
              <a:t>flexibility as emergent plant traits to</a:t>
            </a:r>
            <a:r>
              <a:rPr lang="zh-CN" altLang="en-US" sz="1400" dirty="0"/>
              <a:t> </a:t>
            </a:r>
            <a:r>
              <a:rPr lang="en-US" altLang="zh-CN" sz="1400" dirty="0"/>
              <a:t>drive</a:t>
            </a:r>
            <a:r>
              <a:rPr lang="zh-CN" altLang="en-US" sz="1400" dirty="0"/>
              <a:t> </a:t>
            </a:r>
            <a:r>
              <a:rPr lang="en-US" altLang="zh-CN" sz="1400" dirty="0"/>
              <a:t>E3SM</a:t>
            </a:r>
            <a:r>
              <a:rPr lang="zh-CN" altLang="en-US" sz="1400" dirty="0"/>
              <a:t> </a:t>
            </a:r>
            <a:r>
              <a:rPr lang="en-US" altLang="zh-CN" sz="1400" dirty="0"/>
              <a:t>land</a:t>
            </a:r>
            <a:r>
              <a:rPr lang="zh-CN" altLang="en-US" sz="1400" dirty="0"/>
              <a:t> </a:t>
            </a:r>
            <a:r>
              <a:rPr lang="en-US" altLang="zh-CN" sz="1400" dirty="0"/>
              <a:t>model</a:t>
            </a:r>
            <a:r>
              <a:rPr lang="zh-CN" altLang="en-US" sz="1400" dirty="0"/>
              <a:t> </a:t>
            </a:r>
            <a:r>
              <a:rPr lang="en-US" altLang="zh-CN" sz="1400" dirty="0"/>
              <a:t>simulations</a:t>
            </a:r>
            <a:endParaRPr lang="en-US" sz="1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3387840" y="972505"/>
            <a:ext cx="5786275" cy="274638"/>
          </a:xfrm>
        </p:spPr>
        <p:txBody>
          <a:bodyPr/>
          <a:lstStyle/>
          <a:p>
            <a:r>
              <a:rPr lang="en-US" dirty="0"/>
              <a:t>Scientific Achievement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3387840" y="2821893"/>
            <a:ext cx="5639135" cy="1212396"/>
          </a:xfrm>
        </p:spPr>
        <p:txBody>
          <a:bodyPr/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400" dirty="0"/>
              <a:t>C enters terrestrial ecosystems via photosynthesis and cycles with other essential nutrients (i.e., N and P)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400" dirty="0"/>
              <a:t>C, N, and P coupling will limit photosynthesis and plant growth in the future</a:t>
            </a:r>
            <a:endParaRPr lang="en-US" altLang="zh-CN" sz="1400" dirty="0"/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altLang="zh-CN" sz="1400" dirty="0"/>
              <a:t>This</a:t>
            </a:r>
            <a:r>
              <a:rPr lang="zh-CN" altLang="en-US" sz="1400" dirty="0"/>
              <a:t> </a:t>
            </a:r>
            <a:r>
              <a:rPr lang="en-US" altLang="zh-CN" sz="1400" dirty="0"/>
              <a:t>study</a:t>
            </a:r>
            <a:r>
              <a:rPr lang="zh-CN" altLang="en-US" sz="1400" dirty="0"/>
              <a:t> </a:t>
            </a:r>
            <a:r>
              <a:rPr lang="en-US" altLang="zh-CN" sz="1400" dirty="0"/>
              <a:t>provides</a:t>
            </a:r>
            <a:r>
              <a:rPr lang="zh-CN" altLang="en-US" sz="1400" dirty="0"/>
              <a:t> </a:t>
            </a:r>
            <a:r>
              <a:rPr lang="en-US" altLang="zh-CN" sz="1400" dirty="0"/>
              <a:t>reliable knowledge about plant tissue stoichiometric traits and</a:t>
            </a:r>
            <a:r>
              <a:rPr lang="zh-CN" altLang="en-US" sz="1400" dirty="0"/>
              <a:t> </a:t>
            </a:r>
            <a:r>
              <a:rPr lang="en-US" altLang="zh-CN" sz="1400" dirty="0"/>
              <a:t>improves the ELM C cycle representation</a:t>
            </a:r>
            <a:endParaRPr lang="en-US" sz="1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5"/>
          </p:nvPr>
        </p:nvSpPr>
        <p:spPr>
          <a:xfrm>
            <a:off x="3406154" y="4545411"/>
            <a:ext cx="5409557" cy="1330634"/>
          </a:xfrm>
        </p:spPr>
        <p:txBody>
          <a:bodyPr>
            <a:noAutofit/>
          </a:bodyPr>
          <a:lstStyle/>
          <a:p>
            <a:pPr marL="119063" indent="-114300">
              <a:buFont typeface="Arial" panose="020B0604020202020204" pitchFamily="34" charset="0"/>
              <a:buChar char="•"/>
            </a:pPr>
            <a:r>
              <a:rPr lang="en-US" dirty="0"/>
              <a:t>Observationally-constrained fixed plant stoichiometry does not improve model predictions of present-day C dynamics</a:t>
            </a:r>
          </a:p>
          <a:p>
            <a:pPr marL="119063" indent="-114300">
              <a:buFont typeface="Arial" panose="020B0604020202020204" pitchFamily="34" charset="0"/>
              <a:buChar char="•"/>
            </a:pPr>
            <a:r>
              <a:rPr lang="en-US" dirty="0"/>
              <a:t>Stoichiometric flexibility significantly improves model predictions and is the dominant controller of plant productivity and ecosystem C accumulation under CO</a:t>
            </a:r>
            <a:r>
              <a:rPr lang="en-US" baseline="-25000" dirty="0"/>
              <a:t>2</a:t>
            </a:r>
            <a:r>
              <a:rPr lang="en-US" dirty="0"/>
              <a:t> fertilization</a:t>
            </a:r>
          </a:p>
          <a:p>
            <a:pPr marL="119063" indent="-114300">
              <a:buFont typeface="Arial" panose="020B0604020202020204" pitchFamily="34" charset="0"/>
              <a:buChar char="•"/>
            </a:pPr>
            <a:r>
              <a:rPr lang="en-US" dirty="0"/>
              <a:t>Enhanced nutrient limitations and plant P-use efficiency explain these results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928FA10F-E80D-BD42-8254-AB295EC643F8}"/>
              </a:ext>
            </a:extLst>
          </p:cNvPr>
          <p:cNvSpPr txBox="1">
            <a:spLocks/>
          </p:cNvSpPr>
          <p:nvPr/>
        </p:nvSpPr>
        <p:spPr>
          <a:xfrm>
            <a:off x="-194604" y="3879600"/>
            <a:ext cx="3545816" cy="1214209"/>
          </a:xfrm>
          <a:prstGeom prst="rect">
            <a:avLst/>
          </a:prstGeom>
        </p:spPr>
        <p:txBody>
          <a:bodyPr/>
          <a:lstStyle>
            <a:lvl1pPr marL="228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altLang="zh-CN" sz="1200" b="1" dirty="0"/>
              <a:t>Figure</a:t>
            </a:r>
            <a:r>
              <a:rPr lang="zh-CN" altLang="en-US" sz="1200" b="1" dirty="0"/>
              <a:t> </a:t>
            </a:r>
            <a:r>
              <a:rPr lang="en-US" altLang="zh-CN" sz="1200" b="1" dirty="0"/>
              <a:t>1.</a:t>
            </a:r>
            <a:r>
              <a:rPr lang="zh-CN" altLang="en-US" sz="1200" b="1" dirty="0"/>
              <a:t> </a:t>
            </a:r>
            <a:r>
              <a:rPr lang="en-US" sz="1200" dirty="0"/>
              <a:t>Seasonal fluctuations of leaf C:N and N:P ratios in tropical, temperate, and Arctic ecosystems under RCP8.5 elevated CO</a:t>
            </a:r>
            <a:r>
              <a:rPr lang="en-US" sz="1200" baseline="-25000" dirty="0"/>
              <a:t>2</a:t>
            </a:r>
            <a:r>
              <a:rPr lang="en-US" sz="1200" dirty="0"/>
              <a:t> concentrations</a:t>
            </a:r>
            <a:r>
              <a:rPr lang="en-US" altLang="zh-CN" sz="1200" dirty="0"/>
              <a:t>.</a:t>
            </a:r>
            <a:r>
              <a:rPr lang="zh-CN" altLang="en-US" sz="1200" dirty="0"/>
              <a:t> </a:t>
            </a:r>
            <a:r>
              <a:rPr lang="en-US" sz="1200" dirty="0"/>
              <a:t>Solid and dashed lines represent 2006-2015 and 2091-2100 periods, respectively.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9C8C90F-13F7-C844-86F7-3059183ADA3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020633"/>
            <a:ext cx="3387840" cy="257514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060" y="6310206"/>
            <a:ext cx="829401" cy="48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3289</TotalTime>
  <Words>244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EESA Highlights</vt:lpstr>
      <vt:lpstr>Assessing Impacts of Plant Stoichiometric Traits on Terrestrial Ecosystem Carbon Accumulation using the E3SM Land Model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jagimbel</cp:lastModifiedBy>
  <cp:revision>100</cp:revision>
  <dcterms:created xsi:type="dcterms:W3CDTF">2016-02-10T19:06:12Z</dcterms:created>
  <dcterms:modified xsi:type="dcterms:W3CDTF">2020-04-13T23:23:44Z</dcterms:modified>
</cp:coreProperties>
</file>