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sldIdLst>
    <p:sldId id="266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64" d="100"/>
          <a:sy n="164" d="100"/>
        </p:scale>
        <p:origin x="-27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31EEBF8-E7F3-4A9A-850F-E4428DDCC0C3}" type="datetimeFigureOut">
              <a:rPr lang="en-US"/>
              <a:pPr>
                <a:defRPr/>
              </a:pPr>
              <a:t>7/16/15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0C2D153-3D13-4BE3-B2CD-4C482CBB0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828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Wanda says that this is a general slide with no </a:t>
            </a:r>
            <a:r>
              <a:rPr lang="en-US" smtClean="0"/>
              <a:t>specific reference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8" name="Rectangle 235"/>
          <p:cNvSpPr>
            <a:spLocks noChangeArrowheads="1"/>
          </p:cNvSpPr>
          <p:nvPr userDrawn="1"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fld id="{9848E3B6-8522-4FD6-8750-BDCE7D124C96}" type="slidenum">
              <a:rPr lang="en-US" sz="1000">
                <a:solidFill>
                  <a:schemeClr val="bg1"/>
                </a:solidFill>
                <a:latin typeface="+mn-lt"/>
                <a:ea typeface="Rod"/>
                <a:cs typeface="Rod"/>
              </a:rPr>
              <a:pPr marL="171450" indent="-171450" eaLnBrk="0" fontAlgn="auto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	 </a:t>
            </a: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BER Climate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6D29F111-307B-4882-84AF-E5A785B43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/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48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9445DE63-9444-4068-B970-12C6A99CC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ransition xmlns:p14="http://schemas.microsoft.com/office/powerpoint/2010/main" spd="slow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0410" y="1143000"/>
            <a:ext cx="4729790" cy="2176447"/>
          </a:xfrm>
          <a:prstGeom prst="rect">
            <a:avLst/>
          </a:prstGeom>
        </p:spPr>
      </p:pic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444500" y="3759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0" y="-39707"/>
            <a:ext cx="73914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/>
              <a:t>Multiple soil nutrient competition </a:t>
            </a:r>
            <a:r>
              <a:rPr lang="en-US" sz="2800" b="1" dirty="0" smtClean="0"/>
              <a:t>between plants</a:t>
            </a:r>
            <a:r>
              <a:rPr lang="en-US" sz="2800" b="1" dirty="0"/>
              <a:t>, microbes, and mineral surfaces</a:t>
            </a:r>
            <a:endParaRPr lang="en-US" sz="2400" b="1" dirty="0"/>
          </a:p>
        </p:txBody>
      </p:sp>
      <p:cxnSp>
        <p:nvCxnSpPr>
          <p:cNvPr id="7" name="Straight Connector 6"/>
          <p:cNvCxnSpPr/>
          <p:nvPr/>
        </p:nvCxnSpPr>
        <p:spPr>
          <a:xfrm rot="16200000" flipH="1">
            <a:off x="1752600" y="3733800"/>
            <a:ext cx="5562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28600" y="3429000"/>
            <a:ext cx="891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28600" y="990600"/>
            <a:ext cx="4267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Objective: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Develop, calibrate</a:t>
            </a:r>
            <a:r>
              <a:rPr lang="en-US" dirty="0"/>
              <a:t>, and test a nutrient competition model that accounts for multiple </a:t>
            </a:r>
            <a:r>
              <a:rPr lang="en-US" dirty="0" smtClean="0"/>
              <a:t>soil nutrients and abiotic consumers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Calibrate and test model against N and P fertilization experiments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Predict dynamic competitive regimes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8600" y="3505200"/>
            <a:ext cx="4343400" cy="2800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Research: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The model includes </a:t>
            </a:r>
            <a:r>
              <a:rPr lang="en-US" sz="1600" dirty="0"/>
              <a:t>three primary </a:t>
            </a:r>
            <a:r>
              <a:rPr lang="en-US" sz="1600" dirty="0" smtClean="0"/>
              <a:t>soil nutrients (NH</a:t>
            </a:r>
            <a:r>
              <a:rPr lang="en-US" sz="1600" baseline="-25000" dirty="0" smtClean="0"/>
              <a:t>4</a:t>
            </a:r>
            <a:r>
              <a:rPr lang="en-US" sz="1600" baseline="30000" dirty="0" smtClean="0"/>
              <a:t>+</a:t>
            </a:r>
            <a:r>
              <a:rPr lang="en-US" sz="1600" dirty="0" smtClean="0"/>
              <a:t>, NO</a:t>
            </a:r>
            <a:r>
              <a:rPr lang="en-US" sz="1600" baseline="-25000" dirty="0" smtClean="0"/>
              <a:t>3</a:t>
            </a:r>
            <a:r>
              <a:rPr lang="en-US" sz="1600" baseline="30000" dirty="0" smtClean="0"/>
              <a:t>-</a:t>
            </a:r>
            <a:r>
              <a:rPr lang="en-US" sz="1600" dirty="0" smtClean="0"/>
              <a:t>, </a:t>
            </a:r>
            <a:r>
              <a:rPr lang="en-US" sz="1600" dirty="0" err="1" smtClean="0"/>
              <a:t>PO</a:t>
            </a:r>
            <a:r>
              <a:rPr lang="en-US" sz="1600" baseline="-25000" dirty="0" err="1" smtClean="0"/>
              <a:t>x</a:t>
            </a:r>
            <a:r>
              <a:rPr lang="en-US" sz="1600" dirty="0" smtClean="0"/>
              <a:t>) and </a:t>
            </a:r>
            <a:r>
              <a:rPr lang="en-US" sz="1600" dirty="0"/>
              <a:t>five </a:t>
            </a:r>
            <a:r>
              <a:rPr lang="en-US" sz="1600" dirty="0" smtClean="0"/>
              <a:t>competitors </a:t>
            </a:r>
            <a:r>
              <a:rPr lang="en-US" sz="1600" dirty="0"/>
              <a:t>(plant roots, decomposing microbes, nitrifiers, denitrifiers</a:t>
            </a:r>
            <a:r>
              <a:rPr lang="en-US" sz="1600" dirty="0" smtClean="0"/>
              <a:t>, and </a:t>
            </a:r>
            <a:r>
              <a:rPr lang="en-US" sz="1600" dirty="0"/>
              <a:t>mineral surfaces</a:t>
            </a:r>
            <a:r>
              <a:rPr lang="en-US" sz="1600" dirty="0" smtClean="0"/>
              <a:t>)</a:t>
            </a:r>
            <a:endParaRPr lang="en-US" sz="1600" dirty="0"/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Competition modeled with the Equilibrium Chemistry Approximation (ECA)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Calibrated at a tropical forest site (Tapajos)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Tested at two other </a:t>
            </a:r>
            <a:r>
              <a:rPr lang="en-US" sz="1600" dirty="0" smtClean="0"/>
              <a:t>tropical </a:t>
            </a:r>
            <a:r>
              <a:rPr lang="en-US" sz="1600" dirty="0" smtClean="0"/>
              <a:t>forest sites (</a:t>
            </a:r>
            <a:r>
              <a:rPr lang="en-US" sz="1600" dirty="0"/>
              <a:t>H</a:t>
            </a:r>
            <a:r>
              <a:rPr lang="en-US" sz="1600" dirty="0" smtClean="0"/>
              <a:t>awaii and Puerto Rico)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648200" y="3449048"/>
            <a:ext cx="4343400" cy="2800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Impact: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The model accurately replicated the experimentally manipulated forest responses that were not used in model calibration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Relative competitiveness of consumers was dynamic. For NH</a:t>
            </a:r>
            <a:r>
              <a:rPr lang="en-US" sz="1600" baseline="-25000" dirty="0" smtClean="0"/>
              <a:t>4</a:t>
            </a:r>
            <a:r>
              <a:rPr lang="en-US" sz="1600" dirty="0" smtClean="0"/>
              <a:t>, nitrifiers and decomposers were comparably competitive and out-competed roots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These mechanisms are being integrated in ALM and tested against &gt;80 field studies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4800" y="6229290"/>
            <a:ext cx="861060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sz="1000" b="1" dirty="0" smtClean="0"/>
              <a:t>Reference: </a:t>
            </a:r>
            <a:r>
              <a:rPr lang="en-US" sz="1000" dirty="0"/>
              <a:t>Zhu, Q., W. J. Riley, J. Y. Tang, and C. D. Koven (</a:t>
            </a:r>
            <a:r>
              <a:rPr lang="en-US" sz="1000" dirty="0" smtClean="0"/>
              <a:t>2015)</a:t>
            </a:r>
            <a:r>
              <a:rPr lang="en-US" sz="1000" dirty="0"/>
              <a:t>, Multiple soil nutrient competition between plants, microbes, and mineral surfaces: Model development, parameterization, and example applications in several tropical forests, </a:t>
            </a:r>
            <a:r>
              <a:rPr lang="en-US" sz="1000" i="1" dirty="0"/>
              <a:t>Biogeosciences Discussion</a:t>
            </a:r>
            <a:r>
              <a:rPr lang="en-US" sz="1000" dirty="0"/>
              <a:t>, </a:t>
            </a:r>
            <a:r>
              <a:rPr lang="en-US" sz="1000" i="1" dirty="0"/>
              <a:t>12</a:t>
            </a:r>
            <a:r>
              <a:rPr lang="en-US" sz="1000" dirty="0"/>
              <a:t>, doi:10.5194/bgd-12-4057-2015, 4057-4106.</a:t>
            </a:r>
          </a:p>
        </p:txBody>
      </p:sp>
    </p:spTree>
    <p:extLst>
      <p:ext uri="{BB962C8B-B14F-4D97-AF65-F5344CB8AC3E}">
        <p14:creationId xmlns:p14="http://schemas.microsoft.com/office/powerpoint/2010/main" val="3984714388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257</Words>
  <Application>Microsoft Macintosh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Office of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Bill Riley</cp:lastModifiedBy>
  <cp:revision>76</cp:revision>
  <dcterms:created xsi:type="dcterms:W3CDTF">2014-04-21T21:01:31Z</dcterms:created>
  <dcterms:modified xsi:type="dcterms:W3CDTF">2015-07-16T19:50:02Z</dcterms:modified>
</cp:coreProperties>
</file>