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0996" autoAdjust="0"/>
  </p:normalViewPr>
  <p:slideViewPr>
    <p:cSldViewPr>
      <p:cViewPr varScale="1">
        <p:scale>
          <a:sx n="133" d="100"/>
          <a:sy n="133" d="100"/>
        </p:scale>
        <p:origin x="2760" y="200"/>
      </p:cViewPr>
      <p:guideLst>
        <p:guide orient="horz" pos="2160"/>
        <p:guide pos="2880"/>
      </p:guideLst>
    </p:cSldViewPr>
  </p:slideViewPr>
  <p:notesTextViewPr>
    <p:cViewPr>
      <p:scale>
        <a:sx n="100" d="100"/>
        <a:sy n="100" d="100"/>
      </p:scale>
      <p:origin x="0" y="-24"/>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1/4/21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1" kern="1200" dirty="0">
                <a:solidFill>
                  <a:schemeClr val="tx1"/>
                </a:solidFill>
                <a:effectLst/>
                <a:latin typeface="+mn-lt"/>
                <a:ea typeface="+mn-ea"/>
                <a:cs typeface="+mn-cs"/>
              </a:rPr>
              <a:t>The Science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Scientists at Lawrence Livermore National Laboratory in collaboration with colleagues from Nanjing University and Texas A&amp;M University have re-evaluated how much future global warming is in the pipeline if atmospheric greenhouse gas concentrations were to remain fixed at present-day levels, a quantity known as committed warming. Their new analysis accounts for the fact that surface warming to date has been large in certain regions but small in others, which has temporarily allowed Earth to shed heat more efficiently. Ignoring this “pattern effect”, as has been done in previous studies, gives the false impression that Earth’s energy budget is nearly balanced and implies that committed warming is only about 1.3°C (2.3°F) above pre-industrial levels. The team’s updated estimate is substantially larger, with a most likely value of 2.3°C (4.1°F).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Impact</a:t>
            </a:r>
            <a:br>
              <a:rPr lang="en-US" sz="1200" b="1"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The study demonstrates that properly accounting for patterns of warming is crucial for balancing Earth’s budget and for accurately quantifying how much additional warming is in the pipeline if greenhouse gas concentrations are frozen at present-day levels. Ignoring these effects leads to a substantial underestimate of committed warming, and hence an overly optimistic view of the remaining headroom to avoid exceeding target temperature thresholds such as those set in the Paris Agreement. The correction due to the pattern effect remains uncertain, however, highlighting the need for stronger observational constraints on its magnitude.</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Summary</a:t>
            </a:r>
            <a:br>
              <a:rPr lang="en-US" sz="1200" b="1"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Earth’s energy balance is sensitive to spatial inhomogeneities in sea surface temperature and sea ice changes, but this is typically ignored in climate projections. In this work, it is shown that the energy budget during recent decades can be closed by combining changes in effective radiative forcing, linear radiative damping and this pattern effect. The pattern effect is of comparable magnitude but opposite sign to Earth’s net energy imbalance in the 2000s, indicating its importance when predicting the future climate on the basis of observations. After the pattern effect is accounted for, the best-estimate value of committed global warming at present-day forcing rises from 1.31 K (0.99–2.33 K, 5th–95th percentile) to over 2 K, and committed warming in 2100 with constant long-lived forcing increases from 1.32 K (0.94–2.03 K) to over 1.5 K, although the magnitude is sensitive to sea surface temperature dataset. Further constraints on the pattern effect are needed to reduce climate projection uncertainty.</a:t>
            </a: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1/4/21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0"/>
            <a:ext cx="5257800" cy="1569660"/>
          </a:xfrm>
          <a:prstGeom prst="rect">
            <a:avLst/>
          </a:prstGeom>
          <a:noFill/>
        </p:spPr>
        <p:txBody>
          <a:bodyPr wrap="square">
            <a:spAutoFit/>
          </a:bodyPr>
          <a:lstStyle/>
          <a:p>
            <a:r>
              <a:rPr lang="en-US" sz="3200" b="1" dirty="0">
                <a:latin typeface="Avenir Book" panose="02000503020000020003" pitchFamily="2" charset="0"/>
              </a:rPr>
              <a:t>Greater committed warming after accounting for the pattern effect</a:t>
            </a:r>
            <a:endParaRPr lang="en-US" sz="3200" dirty="0">
              <a:latin typeface="Avenir Book" panose="02000503020000020003" pitchFamily="2" charset="0"/>
            </a:endParaRPr>
          </a:p>
        </p:txBody>
      </p:sp>
      <p:sp>
        <p:nvSpPr>
          <p:cNvPr id="12" name="TextBox 11"/>
          <p:cNvSpPr txBox="1"/>
          <p:nvPr/>
        </p:nvSpPr>
        <p:spPr>
          <a:xfrm>
            <a:off x="2003649" y="5867400"/>
            <a:ext cx="5136702"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Zhou, C., M. D. Zelinka, A. E. </a:t>
            </a:r>
            <a:r>
              <a:rPr lang="en-GB" sz="1100" dirty="0" err="1">
                <a:latin typeface="Avenir Book" panose="02000503020000020003" pitchFamily="2" charset="0"/>
              </a:rPr>
              <a:t>Dessler</a:t>
            </a:r>
            <a:r>
              <a:rPr lang="en-GB" sz="1100" dirty="0">
                <a:latin typeface="Avenir Book" panose="02000503020000020003" pitchFamily="2" charset="0"/>
              </a:rPr>
              <a:t>, and M. Wang, 2021: Greater committed warming after accounting for the SST pattern effect, </a:t>
            </a:r>
            <a:r>
              <a:rPr lang="en-GB" sz="1100" i="1" dirty="0">
                <a:latin typeface="Avenir Book" panose="02000503020000020003" pitchFamily="2" charset="0"/>
              </a:rPr>
              <a:t>Nature </a:t>
            </a:r>
            <a:r>
              <a:rPr lang="en-GB" sz="1100" i="1" dirty="0" err="1">
                <a:latin typeface="Avenir Book" panose="02000503020000020003" pitchFamily="2" charset="0"/>
              </a:rPr>
              <a:t>Clim</a:t>
            </a:r>
            <a:r>
              <a:rPr lang="en-GB" sz="1100" i="1" dirty="0">
                <a:latin typeface="Avenir Book" panose="02000503020000020003" pitchFamily="2" charset="0"/>
              </a:rPr>
              <a:t>. Change</a:t>
            </a:r>
            <a:r>
              <a:rPr lang="en-GB" sz="1100" dirty="0">
                <a:latin typeface="Avenir Book" panose="02000503020000020003" pitchFamily="2" charset="0"/>
              </a:rPr>
              <a:t>, doi:10.1038/s41558-020-00955-x.</a:t>
            </a:r>
          </a:p>
        </p:txBody>
      </p:sp>
      <p:sp>
        <p:nvSpPr>
          <p:cNvPr id="14" name="TextBox 13"/>
          <p:cNvSpPr txBox="1"/>
          <p:nvPr/>
        </p:nvSpPr>
        <p:spPr>
          <a:xfrm>
            <a:off x="4324554" y="4247396"/>
            <a:ext cx="4724400" cy="1477328"/>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closed the Earth’s energy budget during recent decades by combining changes in effective radiative forcing, radiative feedback and an estimate of the pattern effect. They showed that inclusion of this pattern effect in the budget causes the estimate of committed global warming at present-day forcing to rise from 1.3 K to over 2.3 K, albeit with substantial uncertainty.</a:t>
            </a:r>
          </a:p>
        </p:txBody>
      </p:sp>
      <p:sp>
        <p:nvSpPr>
          <p:cNvPr id="10" name="Rectangle 9"/>
          <p:cNvSpPr/>
          <p:nvPr/>
        </p:nvSpPr>
        <p:spPr>
          <a:xfrm>
            <a:off x="4419600" y="2943761"/>
            <a:ext cx="4724400" cy="1169551"/>
          </a:xfrm>
          <a:prstGeom prst="rect">
            <a:avLst/>
          </a:prstGeom>
        </p:spPr>
        <p:txBody>
          <a:bodyPr wrap="square">
            <a:spAutoFit/>
          </a:bodyPr>
          <a:lstStyle/>
          <a:p>
            <a:pPr algn="ctr"/>
            <a:r>
              <a:rPr lang="en-US" sz="1000" i="1" dirty="0">
                <a:solidFill>
                  <a:schemeClr val="tx1">
                    <a:lumMod val="65000"/>
                    <a:lumOff val="35000"/>
                  </a:schemeClr>
                </a:solidFill>
                <a:latin typeface="Avenir Book" panose="02000503020000020003" pitchFamily="2" charset="0"/>
              </a:rPr>
              <a:t>Impact of the pattern effect on equilibrium committed warming</a:t>
            </a:r>
          </a:p>
          <a:p>
            <a:pPr algn="ctr"/>
            <a:r>
              <a:rPr lang="en-US" sz="1000" i="1" dirty="0">
                <a:solidFill>
                  <a:schemeClr val="tx1">
                    <a:lumMod val="65000"/>
                    <a:lumOff val="35000"/>
                  </a:schemeClr>
                </a:solidFill>
                <a:latin typeface="Avenir Book" panose="02000503020000020003" pitchFamily="2" charset="0"/>
              </a:rPr>
              <a:t>with constant forcing. Colors denote the committed warming for a range of values of pattern effect and feedback parameter, and the two white contours represent the Paris Agreement thresholds. The black line denotes the relationship between pattern effect and implied feedback parameter. Values printed beside the two black markers denote the committed warming corresponding to pattern effects of 0 and −0.63 W/m</a:t>
            </a:r>
            <a:r>
              <a:rPr lang="en-US" sz="1000" i="1" baseline="30000" dirty="0">
                <a:solidFill>
                  <a:schemeClr val="tx1">
                    <a:lumMod val="65000"/>
                    <a:lumOff val="35000"/>
                  </a:schemeClr>
                </a:solidFill>
                <a:latin typeface="Avenir Book" panose="02000503020000020003" pitchFamily="2" charset="0"/>
              </a:rPr>
              <a:t>2</a:t>
            </a:r>
            <a:r>
              <a:rPr lang="en-US" sz="1000" i="1" dirty="0">
                <a:solidFill>
                  <a:schemeClr val="tx1">
                    <a:lumMod val="65000"/>
                    <a:lumOff val="35000"/>
                  </a:schemeClr>
                </a:solidFill>
                <a:latin typeface="Avenir Book" panose="02000503020000020003" pitchFamily="2" charset="0"/>
              </a:rPr>
              <a:t>.</a:t>
            </a:r>
          </a:p>
        </p:txBody>
      </p:sp>
      <p:sp>
        <p:nvSpPr>
          <p:cNvPr id="11" name="TextBox 10"/>
          <p:cNvSpPr txBox="1"/>
          <p:nvPr/>
        </p:nvSpPr>
        <p:spPr>
          <a:xfrm>
            <a:off x="95046" y="1600200"/>
            <a:ext cx="4094041" cy="3970318"/>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LLNL scientists and their colleagues have re-evaluated how much future global warming is in the pipeline if atmospheric greenhouse gas concentrations were to remain fixed at present-day levels. Their new analysis accounts for the fact that surface warming to date has been large in certain regions but small in others. Their committed warming estimate of 2.3°C (4.1°F) above pre-industrial levels is about 1°C (1.8°F) greater than previous estimates.</a:t>
            </a:r>
            <a:br>
              <a:rPr lang="en-US" sz="1200" dirty="0">
                <a:latin typeface="Avenir Book" panose="02000503020000020003" pitchFamily="2" charset="0"/>
              </a:rPr>
            </a:br>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endParaRPr lang="en-US" sz="1200" dirty="0">
              <a:latin typeface="Avenir Book" panose="02000503020000020003" pitchFamily="2" charset="0"/>
            </a:endParaRPr>
          </a:p>
          <a:p>
            <a:r>
              <a:rPr lang="en-US" sz="1200" dirty="0">
                <a:latin typeface="Avenir Book" panose="02000503020000020003" pitchFamily="2" charset="0"/>
              </a:rPr>
              <a:t>Properly accounting for patterns of warming is crucial for accurately quantifying how much warming is in the pipeline if greenhouse gas concentrations remain unchanged. Ignoring these effects leads to a substantial underestimate of future committed warming, and hence an overly optimistic view of the remaining headroom to avoid exceeding target temperature thresholds (e.g., those set in the Paris Agreement.)</a:t>
            </a:r>
          </a:p>
        </p:txBody>
      </p:sp>
      <p:pic>
        <p:nvPicPr>
          <p:cNvPr id="16" name="Picture 34" descr="lab_icon_rgb"/>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04800" y="5732621"/>
            <a:ext cx="890868"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7">
            <a:extLst>
              <a:ext uri="{FF2B5EF4-FFF2-40B4-BE49-F238E27FC236}">
                <a16:creationId xmlns:a16="http://schemas.microsoft.com/office/drawing/2014/main" id="{1E8CE575-98BE-3641-BF09-271A578C577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493000" y="5678101"/>
            <a:ext cx="1651000" cy="947032"/>
          </a:xfrm>
          <a:prstGeom prst="rect">
            <a:avLst/>
          </a:prstGeom>
        </p:spPr>
      </p:pic>
      <p:pic>
        <p:nvPicPr>
          <p:cNvPr id="6" name="Picture 5">
            <a:extLst>
              <a:ext uri="{FF2B5EF4-FFF2-40B4-BE49-F238E27FC236}">
                <a16:creationId xmlns:a16="http://schemas.microsoft.com/office/drawing/2014/main" id="{9335E5C9-3FCF-2043-B00B-C66E2DBD81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54914" y="76200"/>
            <a:ext cx="3808086" cy="2903953"/>
          </a:xfrm>
          <a:prstGeom prst="rect">
            <a:avLst/>
          </a:prstGeom>
        </p:spPr>
      </p:pic>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33470</TotalTime>
  <Words>790</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 Mark</cp:lastModifiedBy>
  <cp:revision>159</cp:revision>
  <dcterms:created xsi:type="dcterms:W3CDTF">2011-09-07T23:26:42Z</dcterms:created>
  <dcterms:modified xsi:type="dcterms:W3CDTF">2021-01-04T21:57:08Z</dcterms:modified>
</cp:coreProperties>
</file>