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8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E65F-963B-4AFC-A7ED-A2A7B7CD8176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AE9F-621E-4463-813B-2EFD9DF7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E65F-963B-4AFC-A7ED-A2A7B7CD8176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AE9F-621E-4463-813B-2EFD9DF7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8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E65F-963B-4AFC-A7ED-A2A7B7CD8176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AE9F-621E-4463-813B-2EFD9DF7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E65F-963B-4AFC-A7ED-A2A7B7CD8176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AE9F-621E-4463-813B-2EFD9DF7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2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E65F-963B-4AFC-A7ED-A2A7B7CD8176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AE9F-621E-4463-813B-2EFD9DF7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5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E65F-963B-4AFC-A7ED-A2A7B7CD8176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AE9F-621E-4463-813B-2EFD9DF7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6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E65F-963B-4AFC-A7ED-A2A7B7CD8176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AE9F-621E-4463-813B-2EFD9DF7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2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E65F-963B-4AFC-A7ED-A2A7B7CD8176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AE9F-621E-4463-813B-2EFD9DF7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5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E65F-963B-4AFC-A7ED-A2A7B7CD8176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AE9F-621E-4463-813B-2EFD9DF7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5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E65F-963B-4AFC-A7ED-A2A7B7CD8176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AE9F-621E-4463-813B-2EFD9DF7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1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E65F-963B-4AFC-A7ED-A2A7B7CD8176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AE9F-621E-4463-813B-2EFD9DF7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2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5E65F-963B-4AFC-A7ED-A2A7B7CD8176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5AE9F-621E-4463-813B-2EFD9DF7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3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2017jd02717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73" y="4791670"/>
            <a:ext cx="922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Impact</a:t>
            </a:r>
            <a:r>
              <a:rPr lang="en-US" u="sng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CIO is a </a:t>
            </a:r>
            <a:r>
              <a:rPr lang="en-US" dirty="0"/>
              <a:t>coupled metric for evaluating climate models and may be a better indicator of a model’s skill to accurately capture the tropical multiscale </a:t>
            </a:r>
            <a:r>
              <a:rPr lang="en-US" dirty="0" err="1"/>
              <a:t>subseasonal</a:t>
            </a:r>
            <a:r>
              <a:rPr lang="en-US" dirty="0"/>
              <a:t> to interannual timescales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143000" cy="38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7521" y="5835573"/>
            <a:ext cx="694799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/>
              <a:t>Zhou, L., R. </a:t>
            </a:r>
            <a:r>
              <a:rPr lang="en-US" sz="1400" dirty="0" err="1"/>
              <a:t>Murtugudde</a:t>
            </a:r>
            <a:r>
              <a:rPr lang="en-US" sz="1400" dirty="0"/>
              <a:t>, </a:t>
            </a:r>
            <a:r>
              <a:rPr lang="en-US" sz="1400" b="1" u="sng" dirty="0"/>
              <a:t>R. B. Neale</a:t>
            </a:r>
            <a:r>
              <a:rPr lang="en-US" sz="1400" b="1" dirty="0"/>
              <a:t> </a:t>
            </a:r>
            <a:r>
              <a:rPr lang="en-US" sz="1400" dirty="0"/>
              <a:t>and M. </a:t>
            </a:r>
            <a:r>
              <a:rPr lang="en-US" sz="1400" dirty="0" err="1"/>
              <a:t>Jochum</a:t>
            </a:r>
            <a:r>
              <a:rPr lang="en-US" sz="1400" dirty="0"/>
              <a:t>, 2018: Simulation of the Central Indian Ocean Mode in CESM: Implications for the Indian Summer Monsoon System, </a:t>
            </a:r>
            <a:r>
              <a:rPr lang="en-US" sz="1400" i="1" dirty="0"/>
              <a:t>J. </a:t>
            </a:r>
            <a:r>
              <a:rPr lang="en-US" sz="1400" i="1" dirty="0" err="1"/>
              <a:t>Geophys</a:t>
            </a:r>
            <a:r>
              <a:rPr lang="en-US" sz="1400" i="1" dirty="0"/>
              <a:t>. Res., </a:t>
            </a:r>
            <a:r>
              <a:rPr lang="en-US" sz="1400" b="1" i="1" dirty="0"/>
              <a:t>123, </a:t>
            </a:r>
            <a:r>
              <a:rPr lang="en-US" sz="1400" dirty="0"/>
              <a:t>58-72, </a:t>
            </a:r>
            <a:r>
              <a:rPr lang="en-US" sz="1400" dirty="0" err="1"/>
              <a:t>doi</a:t>
            </a:r>
            <a:r>
              <a:rPr lang="en-US" sz="1400" dirty="0"/>
              <a:t>: </a:t>
            </a:r>
            <a:r>
              <a:rPr lang="en-US" sz="1400" u="sng" dirty="0">
                <a:hlinkClick r:id="rId3"/>
              </a:rPr>
              <a:t>https://doi.org/10.1002/2017jd027171</a:t>
            </a:r>
            <a:endParaRPr lang="en-US" sz="1400" dirty="0"/>
          </a:p>
          <a:p>
            <a:pPr algn="just"/>
            <a:endParaRPr lang="en-US" sz="200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26" y="1369978"/>
            <a:ext cx="50144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solidFill>
                  <a:srgbClr val="FF0000"/>
                </a:solidFill>
              </a:rPr>
              <a:t>Research:  </a:t>
            </a:r>
          </a:p>
          <a:p>
            <a:r>
              <a:rPr lang="en-US" sz="1500" dirty="0"/>
              <a:t>-- Diagnose the CIO in CESM large-ensemble and WACCM simulations. Determine the skill of the associated </a:t>
            </a:r>
            <a:r>
              <a:rPr lang="en-US" sz="1500" dirty="0" err="1"/>
              <a:t>intraseasonal</a:t>
            </a:r>
            <a:r>
              <a:rPr lang="en-US" sz="1500" dirty="0"/>
              <a:t> variability and coupling mechanisms.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The CIO is not well captured in all model versions, because he force and response relationship between the atmosphere and the ocean is opposite to that in nature.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The simulated meridional gradient of large-scale zonal winds is too weak, which precludes the necessary energy conversion from the mean state to the ISVs and cuts off the energy source to Monsoonal intra-seasonal oscillations in CESM.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9867" y="4326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12660" y="3650895"/>
            <a:ext cx="4078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70C0"/>
                </a:solidFill>
              </a:rPr>
              <a:t>Propagation characteristics of the CIO mode as seen from </a:t>
            </a:r>
            <a:r>
              <a:rPr lang="en-US" sz="1050" dirty="0" err="1">
                <a:solidFill>
                  <a:srgbClr val="0070C0"/>
                </a:solidFill>
              </a:rPr>
              <a:t>intraseasonal</a:t>
            </a:r>
            <a:r>
              <a:rPr lang="en-US" sz="1050" dirty="0">
                <a:solidFill>
                  <a:srgbClr val="0070C0"/>
                </a:solidFill>
              </a:rPr>
              <a:t> lag-lead characteristic of zonal wind (colors), precipitation (black) and satellite OLR (white all plots). For 5 strongest large-ensemble members, all ensemble members and </a:t>
            </a:r>
            <a:r>
              <a:rPr lang="en-US" sz="1050" dirty="0" err="1">
                <a:solidFill>
                  <a:srgbClr val="0070C0"/>
                </a:solidFill>
              </a:rPr>
              <a:t>obeervations</a:t>
            </a:r>
            <a:r>
              <a:rPr lang="en-US" sz="1050" dirty="0">
                <a:solidFill>
                  <a:srgbClr val="0070C0"/>
                </a:solidFill>
              </a:rPr>
              <a:t>.</a:t>
            </a:r>
            <a:endParaRPr lang="en-US" sz="1050" b="1" dirty="0">
              <a:solidFill>
                <a:srgbClr val="0070C0"/>
              </a:solidFill>
            </a:endParaRPr>
          </a:p>
        </p:txBody>
      </p:sp>
      <p:pic>
        <p:nvPicPr>
          <p:cNvPr id="10" name="Picture 5" descr="NC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943600"/>
            <a:ext cx="963021" cy="65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1" y="838200"/>
            <a:ext cx="906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</a:rPr>
              <a:t>Objective: </a:t>
            </a:r>
            <a:r>
              <a:rPr lang="en-US" sz="1600" dirty="0"/>
              <a:t>To determine the nature of a natural Central Indian Ocean (CIO) mode in </a:t>
            </a:r>
            <a:r>
              <a:rPr lang="en-US" sz="1600" dirty="0" err="1"/>
              <a:t>intraseasonal</a:t>
            </a:r>
            <a:r>
              <a:rPr lang="en-US" sz="1600" dirty="0"/>
              <a:t> coupled activity in CESM versions and determine the mechanisms responsible</a:t>
            </a:r>
            <a:r>
              <a:rPr lang="en-US" sz="1600" b="1" u="sng" dirty="0">
                <a:solidFill>
                  <a:srgbClr val="FF0000"/>
                </a:solidFill>
              </a:rPr>
              <a:t>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-1" y="6629400"/>
            <a:ext cx="2319868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9D1318-A77F-2F4E-BCE7-3518AE41DD58}"/>
              </a:ext>
            </a:extLst>
          </p:cNvPr>
          <p:cNvSpPr/>
          <p:nvPr/>
        </p:nvSpPr>
        <p:spPr>
          <a:xfrm>
            <a:off x="515470" y="76200"/>
            <a:ext cx="7942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Simulation of the Central Indian Ocean Mode in CESM: </a:t>
            </a:r>
          </a:p>
          <a:p>
            <a:pPr algn="ctr"/>
            <a:r>
              <a:rPr lang="en-US" sz="2000" b="1" dirty="0"/>
              <a:t>Implications for the Indian Summer Monsoon System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285FD1-B8AC-EC49-8A89-CB9F6E1B75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2" t="38598" r="30000" b="35575"/>
          <a:stretch/>
        </p:blipFill>
        <p:spPr>
          <a:xfrm>
            <a:off x="4912659" y="1798071"/>
            <a:ext cx="4191000" cy="16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15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229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National Center for Atmospheric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Shearer</dc:creator>
  <cp:lastModifiedBy>Stephanie Shearer</cp:lastModifiedBy>
  <cp:revision>1</cp:revision>
  <dcterms:created xsi:type="dcterms:W3CDTF">2019-03-01T19:58:31Z</dcterms:created>
  <dcterms:modified xsi:type="dcterms:W3CDTF">2019-03-01T19:59:09Z</dcterms:modified>
</cp:coreProperties>
</file>