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rsey, Kathryn S" initials="DKS" lastIdx="8" clrIdx="0">
    <p:extLst>
      <p:ext uri="{19B8F6BF-5375-455C-9EA6-DF929625EA0E}">
        <p15:presenceInfo xmlns:p15="http://schemas.microsoft.com/office/powerpoint/2012/main" userId="S::kathryn.dorsey@pnnl.gov::486d99d4-716e-4f10-8ede-cfb62dbdb6d7" providerId="AD"/>
      </p:ext>
    </p:extLst>
  </p:cmAuthor>
  <p:cmAuthor id="2" name="Roeder, Lynne R" initials="RLR" lastIdx="2" clrIdx="1">
    <p:extLst>
      <p:ext uri="{19B8F6BF-5375-455C-9EA6-DF929625EA0E}">
        <p15:presenceInfo xmlns:p15="http://schemas.microsoft.com/office/powerpoint/2012/main" userId="S::Lynne.Roeder@pnnl.gov::b779963b-b068-4f38-8d4e-c76b6b69b51f" providerId="AD"/>
      </p:ext>
    </p:extLst>
  </p:cmAuthor>
  <p:cmAuthor id="3" name="Harrop, Bryce E" initials="HBE" lastIdx="1" clrIdx="2">
    <p:extLst>
      <p:ext uri="{19B8F6BF-5375-455C-9EA6-DF929625EA0E}">
        <p15:presenceInfo xmlns:p15="http://schemas.microsoft.com/office/powerpoint/2012/main" userId="S-1-5-21-19610888-2120439649-608991905-210540" providerId="AD"/>
      </p:ext>
    </p:extLst>
  </p:cmAuthor>
  <p:cmAuthor id="4" name="Campbell, Holly M" initials="CHM" lastIdx="4" clrIdx="3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4646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977F10-83BD-4D82-A3DD-98F8C6F38EB2}" v="15" dt="2020-01-15T18:17:33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71"/>
    <p:restoredTop sz="94634"/>
  </p:normalViewPr>
  <p:slideViewPr>
    <p:cSldViewPr snapToGrid="0">
      <p:cViewPr varScale="1">
        <p:scale>
          <a:sx n="60" d="100"/>
          <a:sy n="60" d="100"/>
        </p:scale>
        <p:origin x="15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1" Type="http://schemas.openxmlformats.org/officeDocument/2006/relationships/tableStyles" Target="tableStyle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740BD-82B3-4554-8AE5-48300E5A3E14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66F14-C4C0-472D-AC8F-AF355AFB43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46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988288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8521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230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13">
            <a:extLst>
              <a:ext uri="{FF2B5EF4-FFF2-40B4-BE49-F238E27FC236}">
                <a16:creationId xmlns:a16="http://schemas.microsoft.com/office/drawing/2014/main" id="{BF438205-86F9-0B47-B1D6-3842865DDE8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703" y="1036820"/>
            <a:ext cx="5332437" cy="3902733"/>
          </a:xfrm>
          <a:prstGeom prst="rect">
            <a:avLst/>
          </a:prstGeom>
          <a:noFill/>
          <a:ln>
            <a:noFill/>
          </a:ln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199" y="1021178"/>
            <a:ext cx="3926190" cy="6201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spc="-10" dirty="0"/>
              <a:t>To systematically evaluate the sensitivity of the Hadley cell (HC) to global sea surface temperature (SST) using Green’s function-type perturbations.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spc="-20" dirty="0">
                <a:latin typeface="+mn-lt"/>
              </a:rPr>
              <a:t>Apply SST anomalies to</a:t>
            </a:r>
            <a:r>
              <a:rPr lang="en-US" sz="1400" spc="-2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1400" spc="-20" dirty="0">
                <a:latin typeface="+mn-lt"/>
              </a:rPr>
              <a:t>80 patches covering the global ocean.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spc="-10" dirty="0">
                <a:latin typeface="+mn-lt"/>
              </a:rPr>
              <a:t>Construct a sensitivity matrix of HC intensity and edge, making use of the 80 pairs of Green’s function experiments.</a:t>
            </a:r>
            <a:endParaRPr lang="en-US" sz="1400" spc="-10" baseline="-250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en-US" sz="1400" spc="-10" dirty="0"/>
              <a:t>Predict the history of the Hadley circulation during 1980–2014, using the sensitivity matrix. 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spc="-10" dirty="0"/>
              <a:t>A holistic sensitivity map of HC to SST was constructed</a:t>
            </a:r>
            <a:r>
              <a:rPr lang="en-US" altLang="en-US" sz="1400" spc="-10" dirty="0">
                <a:solidFill>
                  <a:srgbClr val="FF0000"/>
                </a:solidFill>
              </a:rPr>
              <a:t> </a:t>
            </a:r>
            <a:r>
              <a:rPr lang="en-US" altLang="en-US" sz="1400" spc="-10" dirty="0"/>
              <a:t>for the first time (see illustration on the right). </a:t>
            </a:r>
            <a:endParaRPr lang="en-US" altLang="en-US" sz="1400" spc="-10" dirty="0">
              <a:latin typeface="+mn-lt"/>
            </a:endParaRPr>
          </a:p>
          <a:p>
            <a:pPr marL="283464" indent="-28346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Subtropical SST warming was discovered to be most efficient in expanding HC; while the tropical Indian Ocean and Pacific Ocean can have a distinct impact on the HC edge through stationary wave response.</a:t>
            </a:r>
          </a:p>
          <a:p>
            <a:pPr marL="283464" indent="-283464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sensitivity matrix captured the trend of  HC expansion during </a:t>
            </a:r>
            <a:r>
              <a:rPr lang="en-US" altLang="en-US" sz="1400" spc="-10" dirty="0"/>
              <a:t>1980–2014 and attributed it mostly to the pattern of the SST trend.</a:t>
            </a:r>
            <a:endParaRPr 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4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76200" y="21157"/>
            <a:ext cx="9067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>
                <a:latin typeface="Arial" panose="020B0604020202020204" pitchFamily="34" charset="0"/>
              </a:rPr>
              <a:t>Response of the Hadley Circulation to Regional Sea Surface Temperature Changes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170331" y="6172200"/>
            <a:ext cx="4769867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Zhou C, J Lu, Y Hu, and MD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Zelinka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2019. “Response of the Hadley circulation to regional sea surface temperature changes.”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 J Climate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https://doi.org/10.1175/JCLI-D-19-0315.1.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9"/>
              <p:cNvSpPr txBox="1">
                <a:spLocks noChangeArrowheads="1"/>
              </p:cNvSpPr>
              <p:nvPr/>
            </p:nvSpPr>
            <p:spPr bwMode="auto">
              <a:xfrm>
                <a:off x="4155935" y="4694726"/>
                <a:ext cx="4882194" cy="138499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buNone/>
                </a:pPr>
                <a:r>
                  <a:rPr lang="en-US" altLang="en-US" sz="12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sensitivity map of the</a:t>
                </a:r>
                <a:r>
                  <a:rPr lang="en-US" altLang="en-US" sz="1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12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HC edge (upper panels) and intensity (lower panels) to SST warming. Negative</a:t>
                </a:r>
                <a:r>
                  <a:rPr lang="en-US" altLang="en-US" sz="1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12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loading (blue)</a:t>
                </a:r>
                <a:r>
                  <a:rPr lang="en-US" altLang="en-US" sz="1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12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represents expansion or intensification, while positive loading (red) represents</a:t>
                </a:r>
                <a:r>
                  <a:rPr lang="en-US" altLang="en-US" sz="12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altLang="en-US" sz="12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contraction or weakening in response to SST warming at the indicated location. The sensitivity matrix is defined as </a:t>
                </a:r>
                <a14:m>
                  <m:oMath xmlns:m="http://schemas.openxmlformats.org/officeDocument/2006/math">
                    <m:r>
                      <a:rPr lang="en-US" altLang="en-US" sz="1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𝝏</m:t>
                    </m:r>
                    <m:r>
                      <a:rPr lang="en-US" altLang="en-US" sz="1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𝑹</m:t>
                    </m:r>
                    <m:r>
                      <a:rPr lang="en-US" altLang="en-US" sz="1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/</m:t>
                    </m:r>
                    <m:r>
                      <a:rPr lang="en-US" altLang="en-US" sz="12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𝝏</m:t>
                    </m:r>
                    <m:sSub>
                      <m:sSubPr>
                        <m:ctrlPr>
                          <a:rPr lang="en-US" altLang="en-US" sz="1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altLang="en-US" sz="1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𝑺𝑺𝑻</m:t>
                        </m:r>
                      </m:e>
                      <m:sub>
                        <m:r>
                          <a:rPr lang="en-US" altLang="en-US" sz="1200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altLang="en-US" sz="12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US" altLang="en-US" sz="12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𝑹</m:t>
                    </m:r>
                  </m:oMath>
                </a14:m>
                <a:r>
                  <a:rPr lang="en-US" altLang="en-US" sz="12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is the metric in question and subscript </a:t>
                </a:r>
                <a14:m>
                  <m:oMath xmlns:m="http://schemas.openxmlformats.org/officeDocument/2006/math">
                    <m:r>
                      <a:rPr lang="en-US" altLang="en-US" sz="1200" b="1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𝒊</m:t>
                    </m:r>
                  </m:oMath>
                </a14:m>
                <a:r>
                  <a:rPr lang="en-US" altLang="en-US" sz="1200" b="1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indicates an ocean grid point.</a:t>
                </a:r>
              </a:p>
            </p:txBody>
          </p:sp>
        </mc:Choice>
        <mc:Fallback xmlns="">
          <p:sp>
            <p:nvSpPr>
              <p:cNvPr id="14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55935" y="4694726"/>
                <a:ext cx="4882194" cy="1384995"/>
              </a:xfrm>
              <a:prstGeom prst="rect">
                <a:avLst/>
              </a:prstGeom>
              <a:blipFill>
                <a:blip r:embed="rId4"/>
                <a:stretch>
                  <a:fillRect l="-125" t="-441" b="-220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29727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F2DDEA7B9E79478A191B9828420AB1" ma:contentTypeVersion="8" ma:contentTypeDescription="Create a new document." ma:contentTypeScope="" ma:versionID="f05d6aea7571182dc929d1776500f73c">
  <xsd:schema xmlns:xsd="http://www.w3.org/2001/XMLSchema" xmlns:xs="http://www.w3.org/2001/XMLSchema" xmlns:p="http://schemas.microsoft.com/office/2006/metadata/properties" xmlns:ns3="853cd0a7-490b-4ed6-a494-612d89b6b072" targetNamespace="http://schemas.microsoft.com/office/2006/metadata/properties" ma:root="true" ma:fieldsID="2e14f572952d3624f3776b1577061b2a" ns3:_="">
    <xsd:import namespace="853cd0a7-490b-4ed6-a494-612d89b6b07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3cd0a7-490b-4ed6-a494-612d89b6b0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Harrop-etal-ITCZSensitivity-GRL-January2019-f</Presentation>
    <Funding xmlns="3f367a74-7294-440b-bcf2-615eafc1d48f">RGCM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823E642-FC0B-4E1C-9B10-2E57786900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3cd0a7-490b-4ed6-a494-612d89b6b0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FED23B-AFB2-4261-88C5-206433F5756F}"/>
</file>

<file path=customXml/itemProps3.xml><?xml version="1.0" encoding="utf-8"?>
<ds:datastoreItem xmlns:ds="http://schemas.openxmlformats.org/officeDocument/2006/customXml" ds:itemID="{E5613619-1D8F-4DE4-9B95-4E3DDFE512C3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853cd0a7-490b-4ed6-a494-612d89b6b07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8272</TotalTime>
  <Words>304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Harrop-etal-ITCZSensitivity-GRL-January2019-f</dc:title>
  <dc:creator>Davis, Emily L</dc:creator>
  <dc:description/>
  <cp:lastModifiedBy>Campbell, Holly M</cp:lastModifiedBy>
  <cp:revision>102</cp:revision>
  <cp:lastPrinted>2011-05-11T17:30:12Z</cp:lastPrinted>
  <dcterms:created xsi:type="dcterms:W3CDTF">2017-11-02T21:19:41Z</dcterms:created>
  <dcterms:modified xsi:type="dcterms:W3CDTF">2020-01-15T19:07:40Z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Harrop-etal-ITCZSensitivity-GRL-January2019-f</vt:lpwstr>
  </property>
  <property fmtid="{D5CDD505-2E9C-101B-9397-08002B2CF9AE}" pid="9" name="SlideDescription">
    <vt:lpwstr/>
  </property>
</Properties>
</file>