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2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Wilburn, Matthew S" initials="WMS" lastIdx="2" clrIdx="1">
    <p:extLst>
      <p:ext uri="{19B8F6BF-5375-455C-9EA6-DF929625EA0E}">
        <p15:presenceInfo xmlns:p15="http://schemas.microsoft.com/office/powerpoint/2012/main" userId="S::Matthew.Wilburn@pnnl.gov::1bc66fb5-94f0-41ef-928a-bfd916df0b3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57"/>
    <p:restoredTop sz="96327"/>
  </p:normalViewPr>
  <p:slideViewPr>
    <p:cSldViewPr snapToGrid="0" snapToObjects="1">
      <p:cViewPr varScale="1">
        <p:scale>
          <a:sx n="125" d="100"/>
          <a:sy n="125" d="100"/>
        </p:scale>
        <p:origin x="36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ABFEC5F2-036D-438B-92B9-45035CFB9B5D}"/>
    <pc:docChg chg="custSel modSld">
      <pc:chgData name="Mundy, Beth E" userId="09c03546-1d2d-4d82-89e1-bb5e2a2e687b" providerId="ADAL" clId="{ABFEC5F2-036D-438B-92B9-45035CFB9B5D}" dt="2021-02-18T16:23:29.673" v="3" actId="13926"/>
      <pc:docMkLst>
        <pc:docMk/>
      </pc:docMkLst>
      <pc:sldChg chg="modSp mod delCm">
        <pc:chgData name="Mundy, Beth E" userId="09c03546-1d2d-4d82-89e1-bb5e2a2e687b" providerId="ADAL" clId="{ABFEC5F2-036D-438B-92B9-45035CFB9B5D}" dt="2021-02-18T16:23:29.673" v="3" actId="13926"/>
        <pc:sldMkLst>
          <pc:docMk/>
          <pc:sldMk cId="874938635" sldId="257"/>
        </pc:sldMkLst>
        <pc:spChg chg="mod">
          <ac:chgData name="Mundy, Beth E" userId="09c03546-1d2d-4d82-89e1-bb5e2a2e687b" providerId="ADAL" clId="{ABFEC5F2-036D-438B-92B9-45035CFB9B5D}" dt="2021-02-18T16:23:29.673" v="3" actId="13926"/>
          <ac:spMkLst>
            <pc:docMk/>
            <pc:sldMk cId="874938635" sldId="257"/>
            <ac:spMk id="16" creationId="{7C506264-14FF-6D44-AD3C-622FA9066D2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422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8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27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038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258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34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207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184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763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138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4E928-9CD1-0541-A530-A3FF882453D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873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4E928-9CD1-0541-A530-A3FF882453D9}" type="datetimeFigureOut">
              <a:rPr lang="en-US" smtClean="0"/>
              <a:t>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AB525-A072-C14A-8768-EA088CDD90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32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">
            <a:extLst>
              <a:ext uri="{FF2B5EF4-FFF2-40B4-BE49-F238E27FC236}">
                <a16:creationId xmlns:a16="http://schemas.microsoft.com/office/drawing/2014/main" id="{169796C7-E858-2E4A-AC61-426C6E989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7C506264-14FF-6D44-AD3C-622FA9066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05" y="1045568"/>
            <a:ext cx="4409954" cy="5469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/>
              <a:t>Objective</a:t>
            </a:r>
          </a:p>
          <a:p>
            <a:pPr marL="285750" lvl="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zh-CN" sz="1400" dirty="0"/>
              <a:t>Synthesize and understand the recent trends and future changes of the intertropical convergence zone (ITCZ).</a:t>
            </a:r>
            <a:endParaRPr lang="en-US" sz="1400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/>
              <a:t>Approach</a:t>
            </a:r>
          </a:p>
          <a:p>
            <a:pPr marL="285750" lvl="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zh-CN" sz="1400" dirty="0"/>
              <a:t>Analyze changes in the latitudinal extent, width, and intensity of the ITCZ from 1979-2014 (using multiple reanalysis products and rainfall measurements) and under future warming (from multi-model climate model projections).</a:t>
            </a:r>
          </a:p>
          <a:p>
            <a:pPr marL="285750" lvl="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zh-CN" sz="1400" dirty="0"/>
              <a:t>Link ITCZ</a:t>
            </a:r>
            <a:r>
              <a:rPr lang="zh-CN" altLang="en-US" sz="1400" dirty="0"/>
              <a:t> </a:t>
            </a:r>
            <a:r>
              <a:rPr lang="en-US" altLang="zh-CN" sz="1400" dirty="0"/>
              <a:t>changes</a:t>
            </a:r>
            <a:r>
              <a:rPr lang="zh-CN" altLang="en-US" sz="1400" dirty="0"/>
              <a:t> </a:t>
            </a:r>
            <a:r>
              <a:rPr lang="en-US" altLang="zh-CN" sz="1400" dirty="0"/>
              <a:t>to</a:t>
            </a:r>
            <a:r>
              <a:rPr lang="zh-CN" altLang="en-US" sz="1400" dirty="0"/>
              <a:t> </a:t>
            </a:r>
            <a:r>
              <a:rPr lang="en-US" altLang="zh-CN" sz="1400" dirty="0"/>
              <a:t>warming patterns in tropical</a:t>
            </a:r>
            <a:r>
              <a:rPr lang="zh-CN" altLang="en-US" sz="1400" dirty="0"/>
              <a:t> </a:t>
            </a:r>
            <a:r>
              <a:rPr lang="en-US" altLang="zh-CN" sz="1400" dirty="0"/>
              <a:t>sea surface temperature by applying</a:t>
            </a:r>
            <a:r>
              <a:rPr lang="zh-CN" altLang="en-US" sz="1400" dirty="0"/>
              <a:t> </a:t>
            </a:r>
            <a:r>
              <a:rPr lang="en-US" altLang="zh-CN" sz="1400" dirty="0"/>
              <a:t>thermodynamic</a:t>
            </a:r>
            <a:r>
              <a:rPr lang="zh-CN" altLang="en-US" sz="1400" dirty="0"/>
              <a:t> </a:t>
            </a:r>
            <a:r>
              <a:rPr lang="en-US" altLang="zh-CN" sz="1400" dirty="0"/>
              <a:t>and</a:t>
            </a:r>
            <a:r>
              <a:rPr lang="zh-CN" altLang="en-US" sz="1400" dirty="0"/>
              <a:t> </a:t>
            </a:r>
            <a:r>
              <a:rPr lang="en-US" altLang="zh-CN" sz="1400" dirty="0"/>
              <a:t>energetic</a:t>
            </a:r>
            <a:r>
              <a:rPr lang="zh-CN" altLang="en-US" sz="1400" dirty="0"/>
              <a:t> </a:t>
            </a:r>
            <a:r>
              <a:rPr lang="en-US" altLang="zh-CN" sz="1400" dirty="0"/>
              <a:t>theories.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600" b="1" dirty="0"/>
              <a:t>Impact</a:t>
            </a:r>
          </a:p>
          <a:p>
            <a:pPr marL="285750" lvl="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zh-CN" sz="1400" dirty="0"/>
              <a:t>The ITCZ trends observed from 1979-2014 are largely opposite to the projected future changes.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Warming patterns in tropical sea surface temperature likely play a critical role in driving the ITCZ variability and contrasting changes.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altLang="zh-CN" sz="1400" dirty="0"/>
              <a:t>Combining anthropogenically forced equatorial warming with a shift to the positive phase of the Pacific Decadal Oscillation may lead to substantial ITCZ changes in the opposite direction of recent trends. </a:t>
            </a:r>
            <a:endParaRPr lang="en-US" sz="1400" dirty="0"/>
          </a:p>
          <a:p>
            <a:pPr marL="285750" indent="-285750">
              <a:spcBef>
                <a:spcPct val="15000"/>
              </a:spcBef>
              <a:buFont typeface="Arial" panose="020B0604020202020204" pitchFamily="34" charset="0"/>
              <a:buChar char="•"/>
            </a:pPr>
            <a:endParaRPr lang="en-US" sz="1400" dirty="0">
              <a:solidFill>
                <a:prstClr val="black"/>
              </a:solidFill>
            </a:endParaRPr>
          </a:p>
          <a:p>
            <a:pPr marL="285750" indent="-285750">
              <a:spcBef>
                <a:spcPct val="150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prstClr val="black"/>
              </a:solidFill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 b="1" dirty="0"/>
          </a:p>
          <a:p>
            <a:pPr marL="283464" indent="-283464">
              <a:spcBef>
                <a:spcPts val="252"/>
              </a:spcBef>
              <a:buFont typeface="Arial" panose="020B0604020202020204" pitchFamily="34" charset="0"/>
              <a:buChar char="●"/>
            </a:pPr>
            <a:endParaRPr lang="en-US" sz="1400" b="1" dirty="0">
              <a:solidFill>
                <a:srgbClr val="000000"/>
              </a:solidFill>
            </a:endParaRPr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845F5230-67B3-0240-8DB3-BBD597A0F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745"/>
            <a:ext cx="914399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Arial" panose="020B0604020202020204" pitchFamily="34" charset="0"/>
              </a:rPr>
              <a:t>Learning How Much a Warming Climate Influences Tropical Rainband Changes </a:t>
            </a:r>
          </a:p>
        </p:txBody>
      </p:sp>
      <p:sp>
        <p:nvSpPr>
          <p:cNvPr id="18" name="Text Box 6">
            <a:extLst>
              <a:ext uri="{FF2B5EF4-FFF2-40B4-BE49-F238E27FC236}">
                <a16:creationId xmlns:a16="http://schemas.microsoft.com/office/drawing/2014/main" id="{9A17ED09-55E5-1549-82A6-DAC6A3FD2B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7393" y="6030664"/>
            <a:ext cx="4477631" cy="55399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1000" dirty="0">
                <a:solidFill>
                  <a:srgbClr val="000000"/>
                </a:solidFill>
              </a:rPr>
              <a:t>Zhou W., Leung L. R., Lu J., Yang D., and Song F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. “Contrasting Recent and Future ITCZ Changes From Distinct Tropical Warming Patterns.”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Geophysical Research Letters,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en-US" sz="1000" b="1" dirty="0">
                <a:solidFill>
                  <a:srgbClr val="000000"/>
                </a:solidFill>
                <a:latin typeface="+mn-lt"/>
              </a:rPr>
              <a:t>47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(22), (2020). https://doi.org/10.1029/2020GL089846.</a:t>
            </a:r>
          </a:p>
        </p:txBody>
      </p:sp>
      <p:pic>
        <p:nvPicPr>
          <p:cNvPr id="20" name="Picture 19" descr="Diagram, engineering drawing&#10;&#10;Description automatically generated">
            <a:extLst>
              <a:ext uri="{FF2B5EF4-FFF2-40B4-BE49-F238E27FC236}">
                <a16:creationId xmlns:a16="http://schemas.microsoft.com/office/drawing/2014/main" id="{589F4142-EA5D-284B-BD19-47592843B805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6" t="27861" b="53236"/>
          <a:stretch/>
        </p:blipFill>
        <p:spPr>
          <a:xfrm>
            <a:off x="4417803" y="4116442"/>
            <a:ext cx="4726197" cy="1074444"/>
          </a:xfrm>
          <a:prstGeom prst="rect">
            <a:avLst/>
          </a:prstGeom>
        </p:spPr>
      </p:pic>
      <p:pic>
        <p:nvPicPr>
          <p:cNvPr id="21" name="Picture 20" descr="Diagram, engineering drawing&#10;&#10;Description automatically generated">
            <a:extLst>
              <a:ext uri="{FF2B5EF4-FFF2-40B4-BE49-F238E27FC236}">
                <a16:creationId xmlns:a16="http://schemas.microsoft.com/office/drawing/2014/main" id="{7C47084B-8699-E94C-BE51-0A11FDFC0C4B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6" t="49609" b="31488"/>
          <a:stretch/>
        </p:blipFill>
        <p:spPr>
          <a:xfrm>
            <a:off x="4417804" y="1941710"/>
            <a:ext cx="4669959" cy="1041623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102DCE8B-F3E4-B24D-A58D-541FA90B4D23}"/>
              </a:ext>
            </a:extLst>
          </p:cNvPr>
          <p:cNvSpPr/>
          <p:nvPr/>
        </p:nvSpPr>
        <p:spPr>
          <a:xfrm>
            <a:off x="4977103" y="1215786"/>
            <a:ext cx="1037465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1000" b="1" dirty="0">
                <a:solidFill>
                  <a:srgbClr val="0432FF"/>
                </a:solidFill>
                <a:latin typeface="Arial" panose="020B0604020202020204" pitchFamily="34" charset="0"/>
              </a:rPr>
              <a:t>Recent trend</a:t>
            </a:r>
            <a:r>
              <a:rPr lang="en-US" altLang="zh-CN" sz="1000" b="1" dirty="0">
                <a:solidFill>
                  <a:srgbClr val="0432FF"/>
                </a:solidFill>
                <a:latin typeface="Arial" panose="020B0604020202020204" pitchFamily="34" charset="0"/>
              </a:rPr>
              <a:t>s</a:t>
            </a:r>
            <a:endParaRPr lang="en-US" altLang="en-US" sz="1000" b="1" dirty="0">
              <a:solidFill>
                <a:srgbClr val="0432FF"/>
              </a:solidFill>
              <a:latin typeface="Arial" panose="020B0604020202020204" pitchFamily="34" charset="0"/>
            </a:endParaRPr>
          </a:p>
          <a:p>
            <a:pPr algn="ctr"/>
            <a:r>
              <a:rPr lang="en-US" altLang="en-US" sz="1000" b="1" dirty="0">
                <a:solidFill>
                  <a:srgbClr val="0432FF"/>
                </a:solidFill>
                <a:latin typeface="Arial" panose="020B0604020202020204" pitchFamily="34" charset="0"/>
              </a:rPr>
              <a:t>(1979-2014) </a:t>
            </a:r>
            <a:endParaRPr lang="en-US" sz="1000" dirty="0">
              <a:solidFill>
                <a:srgbClr val="0432FF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417462C-6F72-5F47-955E-7CF4D00933F1}"/>
              </a:ext>
            </a:extLst>
          </p:cNvPr>
          <p:cNvSpPr/>
          <p:nvPr/>
        </p:nvSpPr>
        <p:spPr>
          <a:xfrm>
            <a:off x="6610258" y="1212417"/>
            <a:ext cx="1968809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altLang="zh-CN" sz="1000" b="1" dirty="0">
                <a:solidFill>
                  <a:srgbClr val="0432FF"/>
                </a:solidFill>
                <a:latin typeface="Arial" panose="020B0604020202020204" pitchFamily="34" charset="0"/>
              </a:rPr>
              <a:t>Projected</a:t>
            </a:r>
            <a:r>
              <a:rPr lang="zh-CN" altLang="en-US" sz="1000" b="1" dirty="0">
                <a:solidFill>
                  <a:srgbClr val="0432FF"/>
                </a:solidFill>
                <a:latin typeface="Arial" panose="020B0604020202020204" pitchFamily="34" charset="0"/>
              </a:rPr>
              <a:t> </a:t>
            </a:r>
            <a:r>
              <a:rPr lang="en-US" altLang="zh-CN" sz="1000" b="1" dirty="0">
                <a:solidFill>
                  <a:srgbClr val="0432FF"/>
                </a:solidFill>
                <a:latin typeface="Arial" panose="020B0604020202020204" pitchFamily="34" charset="0"/>
              </a:rPr>
              <a:t>changes</a:t>
            </a:r>
            <a:endParaRPr lang="en-US" altLang="en-US" sz="1000" b="1" dirty="0">
              <a:solidFill>
                <a:srgbClr val="0432FF"/>
              </a:solidFill>
              <a:latin typeface="Arial" panose="020B0604020202020204" pitchFamily="34" charset="0"/>
            </a:endParaRPr>
          </a:p>
          <a:p>
            <a:pPr algn="ctr"/>
            <a:r>
              <a:rPr lang="en-US" altLang="en-US" sz="1000" b="1" dirty="0">
                <a:solidFill>
                  <a:srgbClr val="0432FF"/>
                </a:solidFill>
                <a:latin typeface="Arial" panose="020B0604020202020204" pitchFamily="34" charset="0"/>
              </a:rPr>
              <a:t>(2080-2099 minus 1979-2005) </a:t>
            </a:r>
            <a:endParaRPr lang="en-US" sz="1000" dirty="0">
              <a:solidFill>
                <a:srgbClr val="0432FF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D682B07-D507-4A4D-8D7C-E71E9E966C71}"/>
              </a:ext>
            </a:extLst>
          </p:cNvPr>
          <p:cNvSpPr/>
          <p:nvPr/>
        </p:nvSpPr>
        <p:spPr>
          <a:xfrm>
            <a:off x="5674446" y="1703427"/>
            <a:ext cx="1723550" cy="246221"/>
          </a:xfrm>
          <a:prstGeom prst="rect">
            <a:avLst/>
          </a:prstGeom>
          <a:solidFill>
            <a:schemeClr val="bg1"/>
          </a:solidFill>
          <a:ln w="6350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1000" b="1" dirty="0">
                <a:solidFill>
                  <a:srgbClr val="FF0000"/>
                </a:solidFill>
                <a:latin typeface="Arial" panose="020B0604020202020204" pitchFamily="34" charset="0"/>
              </a:rPr>
              <a:t>Sea Surface Temperature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74689FB-B6A5-8340-941C-D935E2EF1F85}"/>
              </a:ext>
            </a:extLst>
          </p:cNvPr>
          <p:cNvSpPr/>
          <p:nvPr/>
        </p:nvSpPr>
        <p:spPr>
          <a:xfrm>
            <a:off x="5460239" y="3797625"/>
            <a:ext cx="2348720" cy="246221"/>
          </a:xfrm>
          <a:prstGeom prst="rect">
            <a:avLst/>
          </a:prstGeom>
          <a:noFill/>
          <a:ln w="6350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US" altLang="zh-CN" sz="1000" b="1" dirty="0">
                <a:solidFill>
                  <a:srgbClr val="FF0000"/>
                </a:solidFill>
                <a:latin typeface="Arial" panose="020B0604020202020204" pitchFamily="34" charset="0"/>
              </a:rPr>
              <a:t>ITCZ (denoted by the rising motion)</a:t>
            </a:r>
            <a:endParaRPr lang="en-US" altLang="en-US" sz="1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6E614D7-2C4C-E84A-A998-B869239A4B80}"/>
              </a:ext>
            </a:extLst>
          </p:cNvPr>
          <p:cNvSpPr/>
          <p:nvPr/>
        </p:nvSpPr>
        <p:spPr>
          <a:xfrm>
            <a:off x="7111225" y="5239544"/>
            <a:ext cx="118173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1000" b="1" dirty="0"/>
              <a:t>Equatorward shift </a:t>
            </a:r>
          </a:p>
          <a:p>
            <a:pPr algn="ctr"/>
            <a:r>
              <a:rPr lang="en-US" altLang="zh-CN" sz="1000" b="1" dirty="0"/>
              <a:t>W</a:t>
            </a:r>
            <a:r>
              <a:rPr lang="en-US" altLang="en-US" sz="1000" b="1" dirty="0"/>
              <a:t>idening </a:t>
            </a:r>
          </a:p>
          <a:p>
            <a:pPr algn="ctr"/>
            <a:r>
              <a:rPr lang="en-US" altLang="zh-CN" sz="1000" b="1"/>
              <a:t>W</a:t>
            </a:r>
            <a:r>
              <a:rPr lang="en-US" altLang="en-US" sz="1000" b="1"/>
              <a:t>eakening</a:t>
            </a:r>
            <a:endParaRPr lang="en-US" sz="1000" b="1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3C122D0-76F4-694F-9220-4D38A7227908}"/>
              </a:ext>
            </a:extLst>
          </p:cNvPr>
          <p:cNvSpPr/>
          <p:nvPr/>
        </p:nvSpPr>
        <p:spPr>
          <a:xfrm>
            <a:off x="4362450" y="5249692"/>
            <a:ext cx="256222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/>
              <a:t>Poleward shift (South Pacific) </a:t>
            </a:r>
          </a:p>
          <a:p>
            <a:pPr algn="ctr"/>
            <a:r>
              <a:rPr lang="en-US" sz="1000" b="1" dirty="0"/>
              <a:t>Narrowed (South and Central North Pacific)</a:t>
            </a:r>
          </a:p>
          <a:p>
            <a:pPr algn="ctr"/>
            <a:r>
              <a:rPr lang="en-US" sz="1000" b="1" dirty="0"/>
              <a:t>Strengthened (Eastern North Pacific)  </a:t>
            </a:r>
            <a:endParaRPr lang="en-US" sz="1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12B7FBB-6E93-6241-9045-2BB4A96B5F02}"/>
              </a:ext>
            </a:extLst>
          </p:cNvPr>
          <p:cNvSpPr txBox="1"/>
          <p:nvPr/>
        </p:nvSpPr>
        <p:spPr>
          <a:xfrm>
            <a:off x="4527393" y="3014672"/>
            <a:ext cx="19877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Relative cooling over the East Pacific </a:t>
            </a:r>
            <a:r>
              <a:rPr lang="en-US" altLang="zh-CN" sz="1000" b="1" dirty="0"/>
              <a:t>due</a:t>
            </a:r>
            <a:r>
              <a:rPr lang="zh-CN" altLang="en-US" sz="1000" b="1" dirty="0"/>
              <a:t> </a:t>
            </a:r>
            <a:r>
              <a:rPr lang="en-US" altLang="zh-CN" sz="1000" b="1" dirty="0"/>
              <a:t>to</a:t>
            </a:r>
            <a:r>
              <a:rPr lang="zh-CN" altLang="en-US" sz="1000" b="1" dirty="0"/>
              <a:t> </a:t>
            </a:r>
            <a:r>
              <a:rPr lang="en-US" altLang="zh-CN" sz="1000" b="1" dirty="0"/>
              <a:t>a </a:t>
            </a:r>
            <a:r>
              <a:rPr lang="en-US" sz="1000" b="1" dirty="0"/>
              <a:t>transition of </a:t>
            </a:r>
            <a:r>
              <a:rPr lang="en-US" altLang="zh-CN" sz="1000" b="1" dirty="0"/>
              <a:t>the</a:t>
            </a:r>
          </a:p>
          <a:p>
            <a:pPr algn="ctr"/>
            <a:r>
              <a:rPr lang="en-US" altLang="zh-CN" sz="1000" b="1" dirty="0"/>
              <a:t>Pacific</a:t>
            </a:r>
            <a:r>
              <a:rPr lang="zh-CN" altLang="en-US" sz="1000" b="1" dirty="0"/>
              <a:t> </a:t>
            </a:r>
            <a:r>
              <a:rPr lang="en-US" altLang="zh-CN" sz="1000" b="1" dirty="0"/>
              <a:t>Decadal</a:t>
            </a:r>
            <a:r>
              <a:rPr lang="zh-CN" altLang="en-US" sz="1000" b="1" dirty="0"/>
              <a:t> </a:t>
            </a:r>
            <a:r>
              <a:rPr lang="en-US" altLang="zh-CN" sz="1000" b="1" dirty="0"/>
              <a:t>Oscillation to a negative phase</a:t>
            </a:r>
            <a:endParaRPr lang="en-US" sz="1000" b="1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082460F-6D0F-DA42-B89B-8A39B18FEE88}"/>
              </a:ext>
            </a:extLst>
          </p:cNvPr>
          <p:cNvSpPr txBox="1"/>
          <p:nvPr/>
        </p:nvSpPr>
        <p:spPr>
          <a:xfrm>
            <a:off x="6796227" y="3165429"/>
            <a:ext cx="17759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Enhanced equatorial warming due to anthropogenic forcing</a:t>
            </a:r>
          </a:p>
        </p:txBody>
      </p:sp>
    </p:spTree>
    <p:extLst>
      <p:ext uri="{BB962C8B-B14F-4D97-AF65-F5344CB8AC3E}">
        <p14:creationId xmlns:p14="http://schemas.microsoft.com/office/powerpoint/2010/main" val="874938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1424</TotalTime>
  <Words>274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Zhou, Wenyu</dc:creator>
  <cp:lastModifiedBy>Mundy, Beth E</cp:lastModifiedBy>
  <cp:revision>7</cp:revision>
  <dcterms:created xsi:type="dcterms:W3CDTF">2021-01-05T05:43:48Z</dcterms:created>
  <dcterms:modified xsi:type="dcterms:W3CDTF">2021-02-18T16:23:29Z</dcterms:modified>
</cp:coreProperties>
</file>