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Zhou, Wenyu" initials="ZW" lastIdx="3" clrIdx="1">
    <p:extLst>
      <p:ext uri="{19B8F6BF-5375-455C-9EA6-DF929625EA0E}">
        <p15:presenceInfo xmlns:p15="http://schemas.microsoft.com/office/powerpoint/2012/main" userId="S::wenyu.zhou@pnnl.gov::5c5f38fe-d509-44f8-8d69-336dbaffbc84" providerId="AD"/>
      </p:ext>
    </p:extLst>
  </p:cmAuthor>
  <p:cmAuthor id="3" name="Himes, Catherine L" initials="HCL" lastIdx="7" clrIdx="2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5B4B5-50CA-4C2E-A609-8D7C88CA6749}" v="1" dt="2021-04-27T22:32:25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 snapToObjects="1">
      <p:cViewPr varScale="1">
        <p:scale>
          <a:sx n="125" d="100"/>
          <a:sy n="125" d="100"/>
        </p:scale>
        <p:origin x="11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7155B4B5-50CA-4C2E-A609-8D7C88CA6749}"/>
    <pc:docChg chg="undo custSel modSld">
      <pc:chgData name="Mundy, Beth E" userId="09c03546-1d2d-4d82-89e1-bb5e2a2e687b" providerId="ADAL" clId="{7155B4B5-50CA-4C2E-A609-8D7C88CA6749}" dt="2021-04-27T22:32:38.160" v="36" actId="6549"/>
      <pc:docMkLst>
        <pc:docMk/>
      </pc:docMkLst>
      <pc:sldChg chg="modSp mod">
        <pc:chgData name="Mundy, Beth E" userId="09c03546-1d2d-4d82-89e1-bb5e2a2e687b" providerId="ADAL" clId="{7155B4B5-50CA-4C2E-A609-8D7C88CA6749}" dt="2021-04-27T22:32:38.160" v="36" actId="6549"/>
        <pc:sldMkLst>
          <pc:docMk/>
          <pc:sldMk cId="4258031555" sldId="260"/>
        </pc:sldMkLst>
        <pc:spChg chg="mod">
          <ac:chgData name="Mundy, Beth E" userId="09c03546-1d2d-4d82-89e1-bb5e2a2e687b" providerId="ADAL" clId="{7155B4B5-50CA-4C2E-A609-8D7C88CA6749}" dt="2021-04-27T22:32:38.160" v="36" actId="6549"/>
          <ac:spMkLst>
            <pc:docMk/>
            <pc:sldMk cId="4258031555" sldId="260"/>
            <ac:spMk id="10" creationId="{F6A37F5B-523F-4927-8F19-27D7A1FC87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FA7A-8289-3541-B334-D31D6AAA909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EB2BF-B691-1B4D-8785-0F870CDEE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EB2BF-B691-1B4D-8785-0F870CDEEE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5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8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7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E928-9CD1-0541-A530-A3FF882453D9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>
            <a:extLst>
              <a:ext uri="{FF2B5EF4-FFF2-40B4-BE49-F238E27FC236}">
                <a16:creationId xmlns:a16="http://schemas.microsoft.com/office/drawing/2014/main" id="{7C506264-14FF-6D44-AD3C-622FA906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0287"/>
            <a:ext cx="4421393" cy="568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a</a:t>
            </a:r>
            <a:r>
              <a:rPr lang="zh-CN" altLang="en-US" sz="1400" dirty="0"/>
              <a:t> </a:t>
            </a:r>
            <a:r>
              <a:rPr lang="en-US" altLang="zh-CN" sz="1400" dirty="0"/>
              <a:t>detailed</a:t>
            </a:r>
            <a:r>
              <a:rPr lang="zh-CN" altLang="en-US" sz="1400" dirty="0"/>
              <a:t> </a:t>
            </a:r>
            <a:r>
              <a:rPr lang="en-US" altLang="zh-CN" sz="1400" dirty="0"/>
              <a:t>investigation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future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Great Plains low-level jet (GPLLJ)</a:t>
            </a:r>
            <a:r>
              <a:rPr lang="zh-CN" altLang="en-US" sz="1400" dirty="0"/>
              <a:t> </a:t>
            </a:r>
            <a:r>
              <a:rPr lang="en-US" altLang="zh-CN" sz="1400" dirty="0"/>
              <a:t>as</a:t>
            </a:r>
            <a:r>
              <a:rPr lang="zh-CN" altLang="en-US" sz="1400" dirty="0"/>
              <a:t> </a:t>
            </a:r>
            <a:r>
              <a:rPr lang="en-US" altLang="zh-CN" sz="1400" dirty="0"/>
              <a:t>a</a:t>
            </a:r>
            <a:r>
              <a:rPr lang="zh-CN" altLang="en-US" sz="1400" dirty="0"/>
              <a:t> </a:t>
            </a:r>
            <a:r>
              <a:rPr lang="en-US" altLang="zh-CN" sz="1400" dirty="0"/>
              <a:t>function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season.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Reveal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large-scale</a:t>
            </a:r>
            <a:r>
              <a:rPr lang="zh-CN" altLang="en-US" sz="1400" dirty="0"/>
              <a:t> </a:t>
            </a:r>
            <a:r>
              <a:rPr lang="en-US" altLang="zh-CN" sz="1400" dirty="0"/>
              <a:t>drivers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GPLLJ</a:t>
            </a:r>
            <a:r>
              <a:rPr lang="zh-CN" altLang="en-US" sz="1400" dirty="0"/>
              <a:t> </a:t>
            </a:r>
            <a:r>
              <a:rPr lang="en-US" altLang="zh-CN" sz="1400" dirty="0"/>
              <a:t>changes.</a:t>
            </a:r>
            <a:endParaRPr lang="en-US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zh-CN" sz="1400" dirty="0"/>
              <a:t>Analyze</a:t>
            </a:r>
            <a:r>
              <a:rPr lang="zh-CN" altLang="en-US" sz="1400" dirty="0"/>
              <a:t> </a:t>
            </a:r>
            <a:r>
              <a:rPr lang="en-US" altLang="zh-CN" sz="1400" dirty="0"/>
              <a:t>regional</a:t>
            </a:r>
            <a:r>
              <a:rPr lang="zh-CN" altLang="en-US" sz="1400" dirty="0"/>
              <a:t> </a:t>
            </a:r>
            <a:r>
              <a:rPr lang="en-US" altLang="zh-CN" sz="1400" dirty="0"/>
              <a:t>circulation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under</a:t>
            </a:r>
            <a:r>
              <a:rPr lang="zh-CN" altLang="en-US" sz="1400" dirty="0"/>
              <a:t> </a:t>
            </a:r>
            <a:r>
              <a:rPr lang="en-US" altLang="zh-CN" sz="1400" dirty="0"/>
              <a:t>Representative Concentration Pathway 8.5</a:t>
            </a:r>
            <a:r>
              <a:rPr lang="zh-CN" altLang="en-US" sz="1400" dirty="0"/>
              <a:t> </a:t>
            </a:r>
            <a:r>
              <a:rPr lang="en-US" altLang="zh-CN" sz="1400" dirty="0"/>
              <a:t>based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en-US" sz="1400" dirty="0"/>
              <a:t> </a:t>
            </a:r>
            <a:r>
              <a:rPr lang="en-US" altLang="zh-CN" sz="1400" dirty="0"/>
              <a:t>ensemble</a:t>
            </a:r>
            <a:r>
              <a:rPr lang="zh-CN" altLang="en-US" sz="1400" dirty="0"/>
              <a:t> </a:t>
            </a:r>
            <a:r>
              <a:rPr lang="en-US" altLang="zh-CN" sz="1400" dirty="0"/>
              <a:t>projections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sz="1400" dirty="0"/>
              <a:t>Coupled Model Intercomparison Project </a:t>
            </a:r>
            <a:r>
              <a:rPr lang="en-US" altLang="zh-CN" sz="1400" dirty="0"/>
              <a:t>Phase</a:t>
            </a:r>
            <a:r>
              <a:rPr lang="zh-CN" altLang="en-US" sz="1400" dirty="0"/>
              <a:t> </a:t>
            </a:r>
            <a:r>
              <a:rPr lang="en-US" altLang="zh-CN" sz="1400" dirty="0"/>
              <a:t>5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6 climate</a:t>
            </a:r>
            <a:r>
              <a:rPr lang="zh-CN" altLang="en-US" sz="1400" dirty="0"/>
              <a:t> </a:t>
            </a:r>
            <a:r>
              <a:rPr lang="en-US" altLang="zh-CN" sz="1400" dirty="0"/>
              <a:t>models.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zh-CN" sz="1400" dirty="0"/>
              <a:t>Explain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seasonally</a:t>
            </a:r>
            <a:r>
              <a:rPr lang="zh-CN" altLang="en-US" sz="1400" dirty="0"/>
              <a:t> </a:t>
            </a:r>
            <a:r>
              <a:rPr lang="en-US" altLang="zh-CN" sz="1400" dirty="0"/>
              <a:t>dependent</a:t>
            </a:r>
            <a:r>
              <a:rPr lang="zh-CN" altLang="en-US" sz="1400" dirty="0"/>
              <a:t> </a:t>
            </a:r>
            <a:r>
              <a:rPr lang="en-US" altLang="zh-CN" sz="1400" dirty="0"/>
              <a:t>GPLLJ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context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coupled</a:t>
            </a:r>
            <a:r>
              <a:rPr lang="zh-CN" altLang="en-US" sz="1400" dirty="0"/>
              <a:t> </a:t>
            </a:r>
            <a:r>
              <a:rPr lang="en-US" altLang="zh-CN" sz="1400" dirty="0"/>
              <a:t>regional</a:t>
            </a:r>
            <a:r>
              <a:rPr lang="zh-CN" altLang="en-US" sz="1400" dirty="0"/>
              <a:t> </a:t>
            </a:r>
            <a:r>
              <a:rPr lang="en-US" altLang="zh-CN" sz="1400" dirty="0"/>
              <a:t>circulation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involve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North</a:t>
            </a:r>
            <a:r>
              <a:rPr lang="zh-CN" altLang="en-US" sz="1400" dirty="0"/>
              <a:t> </a:t>
            </a:r>
            <a:r>
              <a:rPr lang="en-US" altLang="zh-CN" sz="1400" dirty="0"/>
              <a:t>Atlantic</a:t>
            </a:r>
            <a:r>
              <a:rPr lang="zh-CN" altLang="en-US" sz="1400" dirty="0"/>
              <a:t> </a:t>
            </a:r>
            <a:r>
              <a:rPr lang="en-US" altLang="zh-CN" sz="1400" dirty="0"/>
              <a:t>subtropical</a:t>
            </a:r>
            <a:r>
              <a:rPr lang="zh-CN" altLang="en-US" sz="1400" dirty="0"/>
              <a:t> </a:t>
            </a:r>
            <a:r>
              <a:rPr lang="en-US" altLang="zh-CN" sz="1400" dirty="0"/>
              <a:t>high (NASH)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North</a:t>
            </a:r>
            <a:r>
              <a:rPr lang="zh-CN" altLang="en-US" sz="1400" dirty="0"/>
              <a:t> </a:t>
            </a:r>
            <a:r>
              <a:rPr lang="en-US" altLang="zh-CN" sz="1400" dirty="0"/>
              <a:t>America</a:t>
            </a:r>
            <a:r>
              <a:rPr lang="zh-CN" altLang="en-US" sz="1400" dirty="0"/>
              <a:t> </a:t>
            </a:r>
            <a:r>
              <a:rPr lang="en-US" altLang="zh-CN" sz="1400" dirty="0"/>
              <a:t>westerly</a:t>
            </a:r>
            <a:r>
              <a:rPr lang="zh-CN" altLang="en-US" sz="1400" dirty="0"/>
              <a:t> </a:t>
            </a:r>
            <a:r>
              <a:rPr lang="en-US" altLang="zh-CN" sz="1400" dirty="0"/>
              <a:t>jet (NAWJ).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Future warming results in an enhanced GPLLJ</a:t>
            </a:r>
            <a:r>
              <a:rPr lang="zh-CN" altLang="en-US" sz="1400" dirty="0"/>
              <a:t> </a:t>
            </a:r>
            <a:r>
              <a:rPr lang="en-US" altLang="zh-CN" sz="1400" dirty="0"/>
              <a:t>in spring and fall, with little change in summer. This implies distinct seasonal impacts on the</a:t>
            </a:r>
            <a:r>
              <a:rPr lang="zh-CN" altLang="en-US" sz="1400" dirty="0"/>
              <a:t> </a:t>
            </a:r>
            <a:r>
              <a:rPr lang="en-US" altLang="zh-CN" sz="1400" dirty="0"/>
              <a:t>Central</a:t>
            </a:r>
            <a:r>
              <a:rPr lang="zh-CN" altLang="en-US" sz="1400" dirty="0"/>
              <a:t> </a:t>
            </a:r>
            <a:r>
              <a:rPr lang="en-US" altLang="zh-CN" sz="1400" dirty="0"/>
              <a:t>United States</a:t>
            </a:r>
            <a:r>
              <a:rPr lang="zh-CN" altLang="en-US" sz="1400" dirty="0"/>
              <a:t> </a:t>
            </a:r>
            <a:r>
              <a:rPr lang="en-US" altLang="zh-CN" sz="1400" dirty="0"/>
              <a:t>hydroclimate and extreme weather events.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The established</a:t>
            </a:r>
            <a:r>
              <a:rPr lang="zh-CN" altLang="en-US" sz="1400" dirty="0"/>
              <a:t> </a:t>
            </a:r>
            <a:r>
              <a:rPr lang="en-US" altLang="zh-CN" sz="1400" dirty="0"/>
              <a:t>dynamical links</a:t>
            </a:r>
            <a:r>
              <a:rPr lang="zh-CN" altLang="en-US" sz="1400" dirty="0"/>
              <a:t> </a:t>
            </a:r>
            <a:r>
              <a:rPr lang="en-US" altLang="zh-CN" sz="1400" dirty="0"/>
              <a:t>provide</a:t>
            </a:r>
            <a:r>
              <a:rPr lang="zh-CN" altLang="en-US" sz="1400" dirty="0"/>
              <a:t> </a:t>
            </a:r>
            <a:r>
              <a:rPr lang="en-US" altLang="zh-CN" sz="1400" dirty="0"/>
              <a:t>guidance</a:t>
            </a:r>
            <a:r>
              <a:rPr lang="zh-CN" altLang="en-US" sz="1400" dirty="0"/>
              <a:t> </a:t>
            </a:r>
            <a:r>
              <a:rPr lang="en-US" altLang="zh-CN" sz="1400" dirty="0"/>
              <a:t>for constraining climate model projections of the</a:t>
            </a:r>
            <a:r>
              <a:rPr lang="zh-CN" altLang="en-US" sz="1400" dirty="0"/>
              <a:t> </a:t>
            </a:r>
            <a:r>
              <a:rPr lang="en-US" altLang="zh-CN" sz="1400" dirty="0"/>
              <a:t>GPLLJ and NASH changes and generating more credible projections of overall Central United States hydroclimatic changes.</a:t>
            </a:r>
            <a:endParaRPr lang="en-US" sz="1400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845F5230-67B3-0240-8DB3-BBD597A0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45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Global Warming Induces Seasonally Dependent Great Plains Low-Level Jet Changes</a:t>
            </a:r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02710A05-5904-1044-B658-6876E6A4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803" y="4977711"/>
            <a:ext cx="4357401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 April and October,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poleward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NAWJ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drives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anomalous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poleward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NASH,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ntensification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and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further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northward extent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of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GPLLJ.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July,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enhanced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land–sea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contrast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dominates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westward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extension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of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NASH,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with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little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change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GPLLJ.</a:t>
            </a:r>
          </a:p>
        </p:txBody>
      </p:sp>
      <p:pic>
        <p:nvPicPr>
          <p:cNvPr id="28" name="Picture 27" descr="A picture containing text&#10;&#10;Description automatically generated">
            <a:extLst>
              <a:ext uri="{FF2B5EF4-FFF2-40B4-BE49-F238E27FC236}">
                <a16:creationId xmlns:a16="http://schemas.microsoft.com/office/drawing/2014/main" id="{BB61F26F-45E3-C14C-8F2E-427FEC0872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803" y="1025642"/>
            <a:ext cx="3982278" cy="376918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F6A37F5B-523F-4927-8F19-27D7A1FC8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020" y="6005835"/>
            <a:ext cx="4265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W. Zhou, L. R. Leung, F. Song, and J. </a:t>
            </a:r>
            <a:r>
              <a:rPr lang="en-US" altLang="en-US" sz="1000">
                <a:solidFill>
                  <a:srgbClr val="000000"/>
                </a:solidFill>
              </a:rPr>
              <a:t>Lu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.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“Future changes in the Great Plains Low-Level Jet governed by  seasonally dependent pattern changes in the North Atlantic Subtropical High.”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Geophysical Research Letters,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48,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e2020GL090356, (2021). [DOI: 10.1029/2020GL090356.]</a:t>
            </a:r>
          </a:p>
        </p:txBody>
      </p:sp>
    </p:spTree>
    <p:extLst>
      <p:ext uri="{BB962C8B-B14F-4D97-AF65-F5344CB8AC3E}">
        <p14:creationId xmlns:p14="http://schemas.microsoft.com/office/powerpoint/2010/main" val="425803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2316</TotalTime>
  <Words>281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Wenyu</dc:creator>
  <cp:lastModifiedBy>Mundy, Beth E</cp:lastModifiedBy>
  <cp:revision>5</cp:revision>
  <dcterms:created xsi:type="dcterms:W3CDTF">2021-01-05T05:43:48Z</dcterms:created>
  <dcterms:modified xsi:type="dcterms:W3CDTF">2021-04-27T22:32:43Z</dcterms:modified>
</cp:coreProperties>
</file>