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4" autoAdjust="0"/>
    <p:restoredTop sz="94666" autoAdjust="0"/>
  </p:normalViewPr>
  <p:slideViewPr>
    <p:cSldViewPr snapToGrid="0" snapToObjects="1">
      <p:cViewPr>
        <p:scale>
          <a:sx n="75" d="100"/>
          <a:sy n="75" d="100"/>
        </p:scale>
        <p:origin x="-1440" y="-18"/>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5/24/2021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5/24/2021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Uncertainties in Atmospheric River Lifecycles by Detection Algorithms: Climatology and Variability</a:t>
            </a:r>
          </a:p>
        </p:txBody>
      </p:sp>
      <p:sp>
        <p:nvSpPr>
          <p:cNvPr id="20" name="Text Placeholder 19"/>
          <p:cNvSpPr>
            <a:spLocks noGrp="1"/>
          </p:cNvSpPr>
          <p:nvPr>
            <p:ph type="body" sz="quarter" idx="26"/>
          </p:nvPr>
        </p:nvSpPr>
        <p:spPr>
          <a:xfrm>
            <a:off x="229996" y="4865668"/>
            <a:ext cx="5780185" cy="688293"/>
          </a:xfrm>
        </p:spPr>
        <p:txBody>
          <a:bodyPr/>
          <a:lstStyle/>
          <a:p>
            <a:r>
              <a:rPr lang="en-US" b="1" dirty="0" smtClean="0"/>
              <a:t>Citation: </a:t>
            </a:r>
            <a:r>
              <a:rPr lang="en-US" dirty="0" smtClean="0"/>
              <a:t>Zhou</a:t>
            </a:r>
            <a:r>
              <a:rPr lang="en-US" dirty="0"/>
              <a:t>, Y., O'Brien, T. A., Ullrich, P. A., Collins, W. D., </a:t>
            </a:r>
            <a:r>
              <a:rPr lang="en-US" dirty="0" err="1"/>
              <a:t>Patricola</a:t>
            </a:r>
            <a:r>
              <a:rPr lang="en-US" dirty="0"/>
              <a:t>, C. M., &amp; Rhoades, A. M. (2021). Uncertainties in atmospheric river lifecycles by detection algorithms: Climatology and variability. Journal of Geophysical Research: Atmospheres, 126, e2020JD033711. https://doi.org/10.1029/2020JD033711</a:t>
            </a:r>
          </a:p>
        </p:txBody>
      </p:sp>
      <p:sp>
        <p:nvSpPr>
          <p:cNvPr id="21" name="Text Placeholder 20"/>
          <p:cNvSpPr>
            <a:spLocks noGrp="1"/>
          </p:cNvSpPr>
          <p:nvPr>
            <p:ph type="body" sz="quarter" idx="30"/>
          </p:nvPr>
        </p:nvSpPr>
        <p:spPr>
          <a:xfrm>
            <a:off x="5924939" y="1079049"/>
            <a:ext cx="6379511" cy="1214209"/>
          </a:xfrm>
        </p:spPr>
        <p:txBody>
          <a:bodyPr/>
          <a:lstStyle/>
          <a:p>
            <a:r>
              <a:rPr lang="en-US" dirty="0"/>
              <a:t>Many studies have developed detection algorithms to study atmospheric rivers (ARs). However, conclusions from these studies may differ because of different algorithm designs. Uncertainties in AR lifecycles by detection algorithms have not been extensively documented. </a:t>
            </a:r>
          </a:p>
        </p:txBody>
      </p:sp>
      <p:sp>
        <p:nvSpPr>
          <p:cNvPr id="23" name="Text Placeholder 22"/>
          <p:cNvSpPr>
            <a:spLocks noGrp="1"/>
          </p:cNvSpPr>
          <p:nvPr>
            <p:ph type="body" sz="quarter" idx="34"/>
          </p:nvPr>
        </p:nvSpPr>
        <p:spPr/>
        <p:txBody>
          <a:bodyPr/>
          <a:lstStyle/>
          <a:p>
            <a:r>
              <a:rPr lang="en-US" dirty="0"/>
              <a:t>We select an ensemble of nine detection algorithms applied to a single dataset and analyze the disagreements in AR characteristics across the ensemble including AR size, number, lifetime, intensity, and landfalling activity. </a:t>
            </a:r>
          </a:p>
        </p:txBody>
      </p:sp>
      <p:sp>
        <p:nvSpPr>
          <p:cNvPr id="24" name="Text Placeholder 23"/>
          <p:cNvSpPr>
            <a:spLocks noGrp="1"/>
          </p:cNvSpPr>
          <p:nvPr>
            <p:ph type="body" sz="quarter" idx="35"/>
          </p:nvPr>
        </p:nvSpPr>
        <p:spPr/>
        <p:txBody>
          <a:bodyPr>
            <a:normAutofit/>
          </a:bodyPr>
          <a:lstStyle/>
          <a:p>
            <a:pPr lvl="0"/>
            <a:r>
              <a:rPr lang="en-US" sz="1600" dirty="0"/>
              <a:t>Detection algorithms introduce uncertainties in the number, lifetime, and intensity of AR lifecycles.</a:t>
            </a:r>
          </a:p>
          <a:p>
            <a:pPr lvl="0"/>
            <a:r>
              <a:rPr lang="en-US" sz="1600" dirty="0"/>
              <a:t>Agreement in landfalling AR activity among detection algorithms increases with stronger ARs. </a:t>
            </a:r>
          </a:p>
          <a:p>
            <a:r>
              <a:rPr lang="en-US" sz="1600" dirty="0"/>
              <a:t>Uncertainties may be smoothed out when investigating AR activity at </a:t>
            </a:r>
            <a:r>
              <a:rPr lang="en-US" sz="1600" dirty="0" err="1"/>
              <a:t>intraseasonal</a:t>
            </a:r>
            <a:r>
              <a:rPr lang="en-US" sz="1600" dirty="0"/>
              <a:t> and interannual time scales. </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5924939" y="2340420"/>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5924939" y="3832350"/>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5924939" y="7595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sp>
        <p:nvSpPr>
          <p:cNvPr id="4" name="Rectangle 3">
            <a:extLst>
              <a:ext uri="{FF2B5EF4-FFF2-40B4-BE49-F238E27FC236}">
                <a16:creationId xmlns:a16="http://schemas.microsoft.com/office/drawing/2014/main" id="{56D06B83-A689-4EC8-8F8D-8773774A16BE}"/>
              </a:ext>
            </a:extLst>
          </p:cNvPr>
          <p:cNvSpPr/>
          <p:nvPr/>
        </p:nvSpPr>
        <p:spPr>
          <a:xfrm>
            <a:off x="229996" y="3582379"/>
            <a:ext cx="4593464" cy="46166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Percentage of agreement rate among different atmospheric river detection algorithms</a:t>
            </a:r>
          </a:p>
        </p:txBody>
      </p:sp>
      <p:pic>
        <p:nvPicPr>
          <p:cNvPr id="16" name="Picture 15">
            <a:extLst>
              <a:ext uri="{FF2B5EF4-FFF2-40B4-BE49-F238E27FC236}">
                <a16:creationId xmlns:a16="http://schemas.microsoft.com/office/drawing/2014/main" id="{6B72B50B-3F35-4E1E-B972-03D9D0FD5CC0}"/>
              </a:ext>
            </a:extLst>
          </p:cNvPr>
          <p:cNvPicPr>
            <a:picLocks noChangeAspect="1"/>
          </p:cNvPicPr>
          <p:nvPr/>
        </p:nvPicPr>
        <p:blipFill rotWithShape="1">
          <a:blip r:embed="rId2"/>
          <a:srcRect t="55049"/>
          <a:stretch/>
        </p:blipFill>
        <p:spPr>
          <a:xfrm>
            <a:off x="83236" y="1093494"/>
            <a:ext cx="5926945" cy="2422235"/>
          </a:xfrm>
          <a:prstGeom prst="rect">
            <a:avLst/>
          </a:prstGeom>
        </p:spPr>
      </p:pic>
      <p:pic>
        <p:nvPicPr>
          <p:cNvPr id="12" name="Picture 4">
            <a:extLst>
              <a:ext uri="{FF2B5EF4-FFF2-40B4-BE49-F238E27FC236}">
                <a16:creationId xmlns:a16="http://schemas.microsoft.com/office/drawing/2014/main" id="{20045F39-27D6-464D-9987-110689294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038257" y="6309149"/>
            <a:ext cx="2091296" cy="515247"/>
          </a:xfrm>
          <a:prstGeom prst="rect">
            <a:avLst/>
          </a:prstGeom>
          <a:solidFill>
            <a:schemeClr val="bg1"/>
          </a:solidFill>
        </p:spPr>
      </p:pic>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1985</TotalTime>
  <Words>217</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Uncertainties in Atmospheric River Lifecycles by Detection Algorithms: Climatology and Variability</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107</cp:revision>
  <dcterms:created xsi:type="dcterms:W3CDTF">2016-02-10T19:06:12Z</dcterms:created>
  <dcterms:modified xsi:type="dcterms:W3CDTF">2021-05-24T18:42:46Z</dcterms:modified>
</cp:coreProperties>
</file>