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94700" autoAdjust="0"/>
  </p:normalViewPr>
  <p:slideViewPr>
    <p:cSldViewPr snapToGrid="0" snapToObjects="1">
      <p:cViewPr varScale="1">
        <p:scale>
          <a:sx n="103" d="100"/>
          <a:sy n="103" d="100"/>
        </p:scale>
        <p:origin x="114" y="254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1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Amplified Madden-Julian Oscillation impacts</a:t>
            </a:r>
            <a:br>
              <a:rPr lang="en-US" dirty="0"/>
            </a:br>
            <a:r>
              <a:rPr lang="en-US" dirty="0"/>
              <a:t>in Pacific-North America region</a:t>
            </a:r>
            <a:endParaRPr lang="en-US" dirty="0">
              <a:effectLst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35445" y="5504725"/>
            <a:ext cx="3352280" cy="688293"/>
          </a:xfrm>
        </p:spPr>
        <p:txBody>
          <a:bodyPr/>
          <a:lstStyle/>
          <a:p>
            <a:r>
              <a:rPr lang="en-US" dirty="0"/>
              <a:t>Citation: </a:t>
            </a:r>
            <a:r>
              <a:rPr lang="en-US" b="1" dirty="0"/>
              <a:t>Zhou, W., </a:t>
            </a:r>
            <a:r>
              <a:rPr lang="en-US" altLang="zh-CN" b="1" dirty="0"/>
              <a:t>Yang</a:t>
            </a:r>
            <a:r>
              <a:rPr lang="en-US" b="1" dirty="0"/>
              <a:t>, </a:t>
            </a:r>
            <a:r>
              <a:rPr lang="en-US" altLang="zh-CN" b="1" dirty="0"/>
              <a:t>D</a:t>
            </a:r>
            <a:r>
              <a:rPr lang="en-US" b="1" dirty="0"/>
              <a:t>.,</a:t>
            </a:r>
            <a:r>
              <a:rPr lang="zh-CN" altLang="en-US" b="1" dirty="0"/>
              <a:t> </a:t>
            </a:r>
            <a:r>
              <a:rPr lang="en-US" altLang="zh-CN" dirty="0"/>
              <a:t>Xie,</a:t>
            </a:r>
            <a:r>
              <a:rPr lang="en-US" dirty="0"/>
              <a:t> </a:t>
            </a:r>
            <a:r>
              <a:rPr lang="en-US" altLang="zh-CN" dirty="0"/>
              <a:t>S-P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en-US" dirty="0"/>
              <a:t> </a:t>
            </a:r>
            <a:r>
              <a:rPr lang="en-US" altLang="zh-CN" dirty="0"/>
              <a:t>Ma</a:t>
            </a:r>
            <a:r>
              <a:rPr lang="zh-CN" altLang="en-US" dirty="0"/>
              <a:t> </a:t>
            </a:r>
            <a:r>
              <a:rPr lang="en-US" altLang="zh-CN" dirty="0"/>
              <a:t>J.</a:t>
            </a:r>
            <a:r>
              <a:rPr lang="en-US" dirty="0"/>
              <a:t> (2019). Amplified Madden-Julian </a:t>
            </a:r>
            <a:r>
              <a:rPr lang="en-US"/>
              <a:t>Oscillation </a:t>
            </a:r>
            <a:r>
              <a:rPr lang="en-US" smtClean="0"/>
              <a:t>impacts in </a:t>
            </a:r>
            <a:r>
              <a:rPr lang="en-US" dirty="0"/>
              <a:t>Pacific-North America region.</a:t>
            </a:r>
            <a:r>
              <a:rPr lang="zh-CN" altLang="en-US" dirty="0"/>
              <a:t> </a:t>
            </a:r>
            <a:r>
              <a:rPr lang="en-US" altLang="zh-CN" dirty="0"/>
              <a:t>Nature</a:t>
            </a:r>
            <a:r>
              <a:rPr lang="zh-CN" altLang="en-US" dirty="0"/>
              <a:t> </a:t>
            </a:r>
            <a:r>
              <a:rPr lang="en-US" altLang="zh-CN" dirty="0"/>
              <a:t>Climate</a:t>
            </a:r>
            <a:r>
              <a:rPr lang="zh-CN" altLang="en-US" dirty="0"/>
              <a:t> </a:t>
            </a:r>
            <a:r>
              <a:rPr lang="en-US" altLang="zh-CN" dirty="0"/>
              <a:t>Change</a:t>
            </a:r>
            <a:r>
              <a:rPr lang="zh-CN" altLang="en-US" dirty="0"/>
              <a:t> </a:t>
            </a:r>
            <a:r>
              <a:rPr lang="en-US" dirty="0"/>
              <a:t>https://</a:t>
            </a:r>
            <a:r>
              <a:rPr lang="en-US" dirty="0" err="1"/>
              <a:t>doi.org</a:t>
            </a:r>
            <a:r>
              <a:rPr lang="en-US" dirty="0"/>
              <a:t>/</a:t>
            </a:r>
            <a:r>
              <a:rPr lang="mr-IN" dirty="0"/>
              <a:t>10.1038/s41558-020-0814-0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0"/>
          </p:nvPr>
        </p:nvSpPr>
        <p:spPr>
          <a:xfrm>
            <a:off x="3387840" y="1051340"/>
            <a:ext cx="5786275" cy="1214209"/>
          </a:xfrm>
        </p:spPr>
        <p:txBody>
          <a:bodyPr/>
          <a:lstStyle/>
          <a:p>
            <a:r>
              <a:rPr lang="en-US" sz="1400" dirty="0"/>
              <a:t>The Madden-Julian Oscillation (MJO</a:t>
            </a:r>
            <a:r>
              <a:rPr lang="en-US" altLang="zh-CN" sz="1400" dirty="0"/>
              <a:t>)</a:t>
            </a:r>
            <a:r>
              <a:rPr lang="zh-CN" altLang="en-US" sz="1400" dirty="0"/>
              <a:t> </a:t>
            </a:r>
            <a:r>
              <a:rPr lang="en-US" sz="1400" dirty="0"/>
              <a:t>creates teleconnections with far-reaching impacts on extratropical weather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but</a:t>
            </a:r>
            <a:r>
              <a:rPr lang="zh-CN" altLang="en-US" sz="1400" dirty="0"/>
              <a:t> </a:t>
            </a:r>
            <a:r>
              <a:rPr lang="en-US" sz="1400" dirty="0"/>
              <a:t>not much is known about potential changes in MJO teleconnection</a:t>
            </a:r>
            <a:r>
              <a:rPr lang="en-US" altLang="zh-CN" sz="1400" dirty="0"/>
              <a:t>s</a:t>
            </a:r>
            <a:r>
              <a:rPr lang="en-US" sz="1400" dirty="0"/>
              <a:t>. Here we show that the MJO teleconnection pattern in boreal winter will likely extend further eastward over the North Pacific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leading</a:t>
            </a:r>
            <a:r>
              <a:rPr lang="zh-CN" altLang="en-US" sz="1400" dirty="0"/>
              <a:t> </a:t>
            </a:r>
            <a:r>
              <a:rPr lang="en-US" altLang="zh-CN" sz="1400" dirty="0"/>
              <a:t>to</a:t>
            </a:r>
            <a:r>
              <a:rPr lang="zh-CN" altLang="en-US" sz="1400" dirty="0"/>
              <a:t> </a:t>
            </a:r>
            <a:r>
              <a:rPr lang="en-US" altLang="zh-CN" sz="1400" dirty="0"/>
              <a:t>amplified</a:t>
            </a:r>
            <a:r>
              <a:rPr lang="zh-CN" altLang="en-US" sz="1400" dirty="0"/>
              <a:t> </a:t>
            </a:r>
            <a:r>
              <a:rPr lang="en-US" altLang="zh-CN" sz="1400" dirty="0"/>
              <a:t>impacts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California</a:t>
            </a:r>
            <a:r>
              <a:rPr lang="en-US" sz="1400" dirty="0"/>
              <a:t>.</a:t>
            </a:r>
            <a:endParaRPr lang="en-US" sz="15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4"/>
          </p:nvPr>
        </p:nvSpPr>
        <p:spPr>
          <a:xfrm>
            <a:off x="3357725" y="2698072"/>
            <a:ext cx="5786275" cy="1212396"/>
          </a:xfrm>
        </p:spPr>
        <p:txBody>
          <a:bodyPr/>
          <a:lstStyle/>
          <a:p>
            <a:r>
              <a:rPr lang="en-US" sz="1400" dirty="0"/>
              <a:t>The eastward-extended teleconnection allows the MJO to exert a larger impact in the Northeast Pacific and along the west coast of North America. The enhanced subseasonal variability </a:t>
            </a:r>
            <a:r>
              <a:rPr lang="en-US" altLang="zh-CN" sz="1400" dirty="0"/>
              <a:t>poses</a:t>
            </a:r>
            <a:r>
              <a:rPr lang="zh-CN" altLang="en-US" sz="1400" dirty="0"/>
              <a:t> </a:t>
            </a:r>
            <a:r>
              <a:rPr lang="en-US" sz="1400" dirty="0"/>
              <a:t>acute challenges on regional resource management and extreme weather preparation.</a:t>
            </a:r>
            <a:endParaRPr lang="en-US" sz="150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/>
          </a:bodyPr>
          <a:lstStyle/>
          <a:p>
            <a:r>
              <a:rPr lang="en-US" altLang="zh-CN" sz="1500" dirty="0"/>
              <a:t>Selected</a:t>
            </a:r>
            <a:r>
              <a:rPr lang="zh-CN" altLang="en-US" sz="1500" dirty="0"/>
              <a:t> </a:t>
            </a:r>
            <a:r>
              <a:rPr lang="en-US" altLang="zh-CN" sz="1500" dirty="0"/>
              <a:t>GCMs</a:t>
            </a:r>
            <a:r>
              <a:rPr lang="zh-CN" altLang="en-US" sz="1500" dirty="0"/>
              <a:t> </a:t>
            </a:r>
            <a:r>
              <a:rPr lang="en-US" altLang="zh-CN" sz="1500" dirty="0"/>
              <a:t>that</a:t>
            </a:r>
            <a:r>
              <a:rPr lang="zh-CN" altLang="en-US" sz="1500" dirty="0"/>
              <a:t> </a:t>
            </a:r>
            <a:r>
              <a:rPr lang="en-US" altLang="zh-CN" sz="1500" dirty="0"/>
              <a:t>properly</a:t>
            </a:r>
            <a:r>
              <a:rPr lang="zh-CN" altLang="en-US" sz="1500" dirty="0"/>
              <a:t> </a:t>
            </a:r>
            <a:r>
              <a:rPr lang="en-US" altLang="zh-CN" sz="1500" dirty="0"/>
              <a:t>simulate</a:t>
            </a:r>
            <a:r>
              <a:rPr lang="zh-CN" altLang="en-US" sz="1500" dirty="0"/>
              <a:t> </a:t>
            </a:r>
            <a:r>
              <a:rPr lang="en-US" altLang="zh-CN" sz="1500" dirty="0"/>
              <a:t>MJO</a:t>
            </a:r>
            <a:r>
              <a:rPr lang="zh-CN" altLang="en-US" sz="1500" dirty="0"/>
              <a:t> </a:t>
            </a:r>
            <a:endParaRPr lang="en-US" altLang="zh-CN" sz="1500" dirty="0"/>
          </a:p>
          <a:p>
            <a:r>
              <a:rPr lang="en-US" altLang="zh-CN" sz="1500" dirty="0"/>
              <a:t>MJO</a:t>
            </a:r>
            <a:r>
              <a:rPr lang="zh-CN" altLang="en-US" sz="1500" dirty="0"/>
              <a:t> </a:t>
            </a:r>
            <a:r>
              <a:rPr lang="en-US" altLang="zh-CN" sz="1500" dirty="0"/>
              <a:t>diagnosis</a:t>
            </a:r>
            <a:r>
              <a:rPr lang="zh-CN" altLang="en-US" sz="1500" dirty="0"/>
              <a:t> </a:t>
            </a:r>
            <a:r>
              <a:rPr lang="en-US" altLang="zh-CN" sz="1500" dirty="0"/>
              <a:t>based</a:t>
            </a:r>
            <a:r>
              <a:rPr lang="zh-CN" altLang="en-US" sz="1500" dirty="0"/>
              <a:t> </a:t>
            </a:r>
            <a:r>
              <a:rPr lang="en-US" altLang="zh-CN" sz="1500" dirty="0"/>
              <a:t>on</a:t>
            </a:r>
            <a:r>
              <a:rPr lang="zh-CN" altLang="en-US" sz="1500" dirty="0"/>
              <a:t> </a:t>
            </a:r>
            <a:r>
              <a:rPr lang="en-US" altLang="zh-CN" sz="1500" dirty="0"/>
              <a:t>multivariable</a:t>
            </a:r>
            <a:r>
              <a:rPr lang="zh-CN" altLang="en-US" sz="1500" dirty="0"/>
              <a:t> </a:t>
            </a:r>
            <a:r>
              <a:rPr lang="en-US" altLang="zh-CN" sz="1500" dirty="0"/>
              <a:t>MJO</a:t>
            </a:r>
            <a:r>
              <a:rPr lang="zh-CN" altLang="en-US" sz="1500" dirty="0"/>
              <a:t> </a:t>
            </a:r>
            <a:r>
              <a:rPr lang="en-US" altLang="zh-CN" sz="1500" dirty="0"/>
              <a:t>indices</a:t>
            </a:r>
            <a:r>
              <a:rPr lang="zh-CN" altLang="en-US" sz="1500" dirty="0"/>
              <a:t> </a:t>
            </a:r>
            <a:r>
              <a:rPr lang="en-US" altLang="zh-CN" sz="1500" dirty="0"/>
              <a:t>and</a:t>
            </a:r>
            <a:r>
              <a:rPr lang="zh-CN" altLang="en-US" sz="1500" dirty="0"/>
              <a:t> </a:t>
            </a:r>
            <a:r>
              <a:rPr lang="en-US" altLang="zh-CN" sz="1500" dirty="0"/>
              <a:t>phase</a:t>
            </a:r>
            <a:r>
              <a:rPr lang="zh-CN" altLang="en-US" sz="1500" dirty="0"/>
              <a:t> </a:t>
            </a:r>
            <a:r>
              <a:rPr lang="en-US" altLang="zh-CN" sz="1500" dirty="0"/>
              <a:t>composite</a:t>
            </a:r>
          </a:p>
          <a:p>
            <a:r>
              <a:rPr lang="en-US" altLang="zh-CN" sz="1500" dirty="0"/>
              <a:t>Linear</a:t>
            </a:r>
            <a:r>
              <a:rPr lang="zh-CN" altLang="en-US" sz="1500" dirty="0"/>
              <a:t> </a:t>
            </a:r>
            <a:r>
              <a:rPr lang="en-US" altLang="zh-CN" sz="1500" dirty="0"/>
              <a:t>baroclinic</a:t>
            </a:r>
            <a:r>
              <a:rPr lang="zh-CN" altLang="en-US" sz="1500" dirty="0"/>
              <a:t> </a:t>
            </a:r>
            <a:r>
              <a:rPr lang="en-US" altLang="zh-CN" sz="1500" dirty="0"/>
              <a:t>model</a:t>
            </a:r>
            <a:r>
              <a:rPr lang="zh-CN" altLang="en-US" sz="1500" dirty="0"/>
              <a:t> </a:t>
            </a:r>
            <a:r>
              <a:rPr lang="en-US" altLang="zh-CN" sz="1500" dirty="0"/>
              <a:t>for</a:t>
            </a:r>
            <a:r>
              <a:rPr lang="zh-CN" altLang="en-US" sz="1500" dirty="0"/>
              <a:t> </a:t>
            </a:r>
            <a:r>
              <a:rPr lang="en-US" altLang="zh-CN" sz="1500" dirty="0"/>
              <a:t>understanding</a:t>
            </a:r>
            <a:r>
              <a:rPr lang="zh-CN" altLang="en-US" sz="1500" dirty="0"/>
              <a:t> </a:t>
            </a:r>
            <a:r>
              <a:rPr lang="en-US" altLang="zh-CN" sz="1500" dirty="0"/>
              <a:t>the</a:t>
            </a:r>
            <a:r>
              <a:rPr lang="zh-CN" altLang="en-US" sz="1500" dirty="0"/>
              <a:t> </a:t>
            </a:r>
            <a:r>
              <a:rPr lang="en-US" altLang="zh-CN" sz="1500" dirty="0"/>
              <a:t>mechanisms</a:t>
            </a:r>
            <a:r>
              <a:rPr lang="zh-CN" altLang="en-US" sz="1500" dirty="0"/>
              <a:t> </a:t>
            </a:r>
            <a:r>
              <a:rPr lang="en-US" altLang="zh-CN" sz="1500" dirty="0"/>
              <a:t>underlying</a:t>
            </a:r>
            <a:r>
              <a:rPr lang="zh-CN" altLang="en-US" sz="1500" dirty="0"/>
              <a:t> </a:t>
            </a:r>
            <a:r>
              <a:rPr lang="en-US" altLang="zh-CN" sz="1500" dirty="0"/>
              <a:t>the</a:t>
            </a:r>
            <a:r>
              <a:rPr lang="zh-CN" altLang="en-US" sz="1500" dirty="0"/>
              <a:t> </a:t>
            </a:r>
            <a:r>
              <a:rPr lang="en-US" altLang="zh-CN" sz="1500" dirty="0"/>
              <a:t>eastward-extended</a:t>
            </a:r>
            <a:r>
              <a:rPr lang="zh-CN" altLang="en-US" sz="1500" dirty="0"/>
              <a:t> </a:t>
            </a:r>
            <a:r>
              <a:rPr lang="en-US" altLang="zh-CN" sz="1500" dirty="0"/>
              <a:t>MJO</a:t>
            </a:r>
            <a:r>
              <a:rPr lang="zh-CN" altLang="en-US" sz="1500" dirty="0"/>
              <a:t> </a:t>
            </a:r>
            <a:r>
              <a:rPr lang="en-US" altLang="zh-CN" sz="1500" dirty="0"/>
              <a:t>teleconnection</a:t>
            </a:r>
            <a:endParaRPr lang="en-US" sz="1500" dirty="0"/>
          </a:p>
        </p:txBody>
      </p:sp>
      <p:pic>
        <p:nvPicPr>
          <p:cNvPr id="9" name="Picture 8" descr="Fig1%20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4592" y="975490"/>
            <a:ext cx="3342290" cy="3970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ASCADE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280763"/>
            <a:ext cx="622300" cy="57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68382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10731</TotalTime>
  <Words>169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Other EESA Highlights (not DOE-SC)</vt:lpstr>
      <vt:lpstr>DOE-SC EESA Highlights</vt:lpstr>
      <vt:lpstr>Horizonal Img_DOE-SC EESA Highlights</vt:lpstr>
      <vt:lpstr>Amplified Madden-Julian Oscillation impacts in Pacific-North America region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100</cp:revision>
  <dcterms:created xsi:type="dcterms:W3CDTF">2016-02-10T19:06:12Z</dcterms:created>
  <dcterms:modified xsi:type="dcterms:W3CDTF">2020-06-30T22:20:12Z</dcterms:modified>
</cp:coreProperties>
</file>