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4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/>
    <p:restoredTop sz="74682" autoAdjust="0"/>
  </p:normalViewPr>
  <p:slideViewPr>
    <p:cSldViewPr snapToGrid="0" snapToObjects="1" showGuides="1">
      <p:cViewPr>
        <p:scale>
          <a:sx n="96" d="100"/>
          <a:sy n="96" d="100"/>
        </p:scale>
        <p:origin x="1680" y="-728"/>
      </p:cViewPr>
      <p:guideLst>
        <p:guide orient="horz" pos="2496"/>
        <p:guide pos="4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B891-3B63-6D4F-B4A0-148BC6DF05CF}" type="datetimeFigureOut">
              <a:rPr lang="en-US" smtClean="0"/>
              <a:t>8/25/17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E008-DF32-EC48-AB0F-40D9C15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Model</a:t>
            </a:r>
            <a:r>
              <a:rPr lang="en-US" b="0" baseline="0" dirty="0" smtClean="0"/>
              <a:t>: The Community Atmosphere Model (CAM)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Parametrization schemes: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Layers Unified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Binormals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scheme (CLUBB) and an updated microphysics (MG2) scheme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 model simulation shown</a:t>
            </a:r>
            <a:r>
              <a:rPr lang="en-US" b="0" baseline="0" dirty="0" smtClean="0"/>
              <a:t> in top panel is a </a:t>
            </a:r>
            <a:r>
              <a:rPr lang="en-US" b="0" baseline="0" smtClean="0"/>
              <a:t>CAPT simulation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The global occurrence of the oscillation is calculated with the model high-frequency output from a one-month AMIP simulation during November, 2010.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E008-DF32-EC48-AB0F-40D9C15DD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0F2D-AB6F-B445-8521-45B84A0D296C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tif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208008"/>
            <a:ext cx="6692093" cy="858502"/>
          </a:xfrm>
        </p:spPr>
        <p:txBody>
          <a:bodyPr>
            <a:noAutofit/>
          </a:bodyPr>
          <a:lstStyle/>
          <a:p>
            <a:pPr marL="341313" indent="-287338">
              <a:spcBef>
                <a:spcPts val="1800"/>
              </a:spcBef>
              <a:spcAft>
                <a:spcPts val="600"/>
              </a:spcAft>
              <a:tabLst>
                <a:tab pos="338138" algn="l"/>
              </a:tabLst>
            </a:pPr>
            <a:r>
              <a:rPr lang="en-US" sz="2400" b="1" dirty="0"/>
              <a:t>A </a:t>
            </a:r>
            <a:r>
              <a:rPr lang="en-US" sz="2400" b="1" dirty="0" smtClean="0"/>
              <a:t>newly </a:t>
            </a:r>
            <a:r>
              <a:rPr lang="en-US" sz="2400" b="1" dirty="0"/>
              <a:t>identified cloud oscillation </a:t>
            </a:r>
            <a:r>
              <a:rPr lang="en-US" sz="2400" b="1"/>
              <a:t>in </a:t>
            </a:r>
            <a:r>
              <a:rPr lang="en-US" sz="2400" b="1" smtClean="0"/>
              <a:t>atmospheric model </a:t>
            </a:r>
            <a:r>
              <a:rPr lang="en-US" sz="2400" b="1" dirty="0"/>
              <a:t>simulations</a:t>
            </a:r>
            <a:r>
              <a:rPr lang="en-US" sz="2400" dirty="0"/>
              <a:t> </a:t>
            </a:r>
            <a:endParaRPr lang="en-US" sz="22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254" y="5970770"/>
            <a:ext cx="495599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cs typeface="Optima"/>
              </a:rPr>
              <a:t>Zheng, X., Klein, S. A., Ma, H.-Y., Caldwell, P., Larson, V. E., Gettelman, A. and </a:t>
            </a:r>
            <a:r>
              <a:rPr lang="en-US" sz="1050" dirty="0" err="1">
                <a:cs typeface="Optima"/>
              </a:rPr>
              <a:t>Bogenschutz</a:t>
            </a:r>
            <a:r>
              <a:rPr lang="en-US" sz="1050" dirty="0">
                <a:cs typeface="Optima"/>
              </a:rPr>
              <a:t>, P. (2017), A cloudy planetary boundary layer oscillation arising from the coupling of turbulence with precipitation in climate simulations. </a:t>
            </a:r>
            <a:r>
              <a:rPr lang="en-US" sz="1050" i="1" dirty="0">
                <a:cs typeface="Optima"/>
              </a:rPr>
              <a:t>J. Adv. Model. Earth Syst</a:t>
            </a:r>
            <a:r>
              <a:rPr lang="en-US" sz="1050" i="1" dirty="0" smtClean="0">
                <a:cs typeface="Optima"/>
              </a:rPr>
              <a:t>.</a:t>
            </a:r>
            <a:r>
              <a:rPr lang="en-US" sz="1050" dirty="0" smtClean="0">
                <a:cs typeface="Optima"/>
              </a:rPr>
              <a:t>, </a:t>
            </a:r>
            <a:r>
              <a:rPr lang="en-US" sz="1050" b="1" dirty="0" smtClean="0">
                <a:cs typeface="Optima"/>
              </a:rPr>
              <a:t>9</a:t>
            </a:r>
            <a:r>
              <a:rPr lang="en-US" sz="1050" dirty="0" smtClean="0">
                <a:cs typeface="Optima"/>
              </a:rPr>
              <a:t>, doi:10.1002/2017MS000993</a:t>
            </a:r>
            <a:endParaRPr lang="en-US" sz="1050" dirty="0">
              <a:cs typeface="Optim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027" y="1189897"/>
            <a:ext cx="5110651" cy="38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1800" b="1" u="sng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Science Question</a:t>
            </a: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</a:pP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How </a:t>
            </a: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common is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the newly identified cloud </a:t>
            </a: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oscillation in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CAM simulations with CLUBB and MG2 schemes? </a:t>
            </a:r>
            <a:endParaRPr lang="en-US" sz="1500" dirty="0">
              <a:solidFill>
                <a:prstClr val="black"/>
              </a:solidFill>
              <a:latin typeface="Tw Cen MT"/>
              <a:ea typeface="ＭＳ Ｐゴシック" charset="0"/>
              <a:cs typeface="Tw Cen MT"/>
            </a:endParaRP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</a:pP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What </a:t>
            </a: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causes this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oscillation and how to control this oscillation?</a:t>
            </a: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</a:pPr>
            <a:endParaRPr lang="en-US" sz="700" b="1" u="sng" dirty="0" smtClean="0">
              <a:solidFill>
                <a:prstClr val="black"/>
              </a:solidFill>
              <a:latin typeface="Tw Cen MT"/>
              <a:ea typeface="ＭＳ Ｐゴシック" charset="0"/>
              <a:cs typeface="Tw Cen MT"/>
            </a:endParaRPr>
          </a:p>
          <a:p>
            <a:pPr marL="341313" indent="-287338" algn="ctr">
              <a:spcBef>
                <a:spcPts val="600"/>
              </a:spcBef>
              <a:tabLst>
                <a:tab pos="338138" algn="l"/>
              </a:tabLst>
            </a:pPr>
            <a:r>
              <a:rPr lang="en-US" sz="1800" b="1" u="sng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Key Accomplishments</a:t>
            </a: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Uncovered properties and </a:t>
            </a: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causes of a cloud oscillation common to marine cumulus clouds in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atmospheric model simulations</a:t>
            </a:r>
            <a:endParaRPr lang="en-US" sz="1500" dirty="0">
              <a:solidFill>
                <a:prstClr val="black"/>
              </a:solidFill>
              <a:latin typeface="Tw Cen MT"/>
              <a:ea typeface="ＭＳ Ｐゴシック" charset="0"/>
              <a:cs typeface="Tw Cen MT"/>
            </a:endParaRP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This oscillation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is caused </a:t>
            </a: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by deficiencies in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the coupling </a:t>
            </a: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of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turbulence </a:t>
            </a: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with </a:t>
            </a:r>
            <a:r>
              <a:rPr lang="en-US" sz="1500" dirty="0" smtClean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precipitation </a:t>
            </a:r>
            <a:endParaRPr lang="en-US" sz="1500" dirty="0">
              <a:solidFill>
                <a:prstClr val="black"/>
              </a:solidFill>
              <a:latin typeface="Tw Cen MT"/>
              <a:ea typeface="ＭＳ Ｐゴシック" charset="0"/>
              <a:cs typeface="Tw Cen MT"/>
            </a:endParaRP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Reported on the physically-consistent changes to model formulations that can effectively control the oscillation.</a:t>
            </a:r>
          </a:p>
        </p:txBody>
      </p:sp>
      <p:pic>
        <p:nvPicPr>
          <p:cNvPr id="10" name="Picture 9" descr="Transparent_DOE_SC_Horizont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/>
          <a:stretch/>
        </p:blipFill>
        <p:spPr>
          <a:xfrm>
            <a:off x="157254" y="46272"/>
            <a:ext cx="546719" cy="51739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28600" y="1103730"/>
            <a:ext cx="8686800" cy="28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979888" y="108091"/>
            <a:ext cx="1091203" cy="977625"/>
            <a:chOff x="8149656" y="5965203"/>
            <a:chExt cx="885146" cy="773189"/>
          </a:xfrm>
        </p:grpSpPr>
        <p:pic>
          <p:nvPicPr>
            <p:cNvPr id="14" name="Picture 7" descr="ARM-LOG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50405" y="6519879"/>
              <a:ext cx="883313" cy="2185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405" y="6274540"/>
              <a:ext cx="884397" cy="226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</p:pic>
        <p:pic>
          <p:nvPicPr>
            <p:cNvPr id="16" name="Picture 40" descr="capt-logo_201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656" y="5965203"/>
              <a:ext cx="884062" cy="2515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</p:pic>
      </p:grpSp>
      <p:sp>
        <p:nvSpPr>
          <p:cNvPr id="17" name="TextBox 16"/>
          <p:cNvSpPr txBox="1"/>
          <p:nvPr/>
        </p:nvSpPr>
        <p:spPr>
          <a:xfrm>
            <a:off x="157254" y="5126908"/>
            <a:ext cx="4955992" cy="58323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1450" b="1" dirty="0" smtClean="0"/>
              <a:t>This process-level </a:t>
            </a:r>
            <a:r>
              <a:rPr lang="en-US" sz="1450" b="1" dirty="0"/>
              <a:t>study helps uncover issues with coupling between parameterizations in </a:t>
            </a:r>
            <a:r>
              <a:rPr lang="en-US" sz="1450" b="1" dirty="0" smtClean="0"/>
              <a:t>atmospheric model </a:t>
            </a:r>
            <a:r>
              <a:rPr lang="en-US" sz="1450" b="1" dirty="0"/>
              <a:t>simulations </a:t>
            </a:r>
            <a:endParaRPr lang="en-US" sz="1450" b="1" dirty="0">
              <a:solidFill>
                <a:prstClr val="black"/>
              </a:solidFill>
              <a:latin typeface="Arial Rounded MT Bold"/>
              <a:ea typeface="ＭＳ Ｐゴシック" charset="0"/>
              <a:cs typeface="Arial Rounded MT Bold"/>
            </a:endParaRPr>
          </a:p>
        </p:txBody>
      </p:sp>
      <p:pic>
        <p:nvPicPr>
          <p:cNvPr id="18" name="Picture 17" descr="lab_logo_black_rgb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7" b="10225"/>
          <a:stretch/>
        </p:blipFill>
        <p:spPr>
          <a:xfrm>
            <a:off x="183951" y="600175"/>
            <a:ext cx="541834" cy="52369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145621" y="1176402"/>
            <a:ext cx="3924379" cy="2137554"/>
            <a:chOff x="4880581" y="1176402"/>
            <a:chExt cx="3972239" cy="2142846"/>
          </a:xfrm>
        </p:grpSpPr>
        <p:grpSp>
          <p:nvGrpSpPr>
            <p:cNvPr id="28" name="Group 27"/>
            <p:cNvGrpSpPr/>
            <p:nvPr/>
          </p:nvGrpSpPr>
          <p:grpSpPr>
            <a:xfrm>
              <a:off x="4880581" y="1330290"/>
              <a:ext cx="3972239" cy="1988958"/>
              <a:chOff x="4701456" y="1627356"/>
              <a:chExt cx="3972239" cy="198895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615" b="29350"/>
              <a:stretch/>
            </p:blipFill>
            <p:spPr>
              <a:xfrm>
                <a:off x="4701456" y="1627356"/>
                <a:ext cx="1711217" cy="198895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43" t="69718" r="7501"/>
              <a:stretch/>
            </p:blipFill>
            <p:spPr>
              <a:xfrm>
                <a:off x="6394791" y="2484068"/>
                <a:ext cx="1962501" cy="852496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468482" y="3255644"/>
                <a:ext cx="21079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 </a:t>
                </a:r>
                <a:r>
                  <a:rPr lang="en-US" sz="1400" i="1" smtClean="0">
                    <a:solidFill>
                      <a:schemeClr val="accent1">
                        <a:lumMod val="50000"/>
                      </a:schemeClr>
                    </a:solidFill>
                  </a:rPr>
                  <a:t>regular cloud oscillation</a:t>
                </a:r>
                <a:endParaRPr lang="en-US" sz="14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371894" y="2979354"/>
                <a:ext cx="120231" cy="3462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43" t="23592" r="7176" b="53216"/>
              <a:stretch/>
            </p:blipFill>
            <p:spPr>
              <a:xfrm>
                <a:off x="6391164" y="1751701"/>
                <a:ext cx="1975361" cy="65291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99" t="31098" b="17916"/>
              <a:stretch/>
            </p:blipFill>
            <p:spPr>
              <a:xfrm>
                <a:off x="8397331" y="1710049"/>
                <a:ext cx="276364" cy="1340648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29685" y="1176402"/>
              <a:ext cx="9678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chemeClr val="accent6">
                      <a:lumMod val="50000"/>
                    </a:schemeClr>
                  </a:solidFill>
                </a:rPr>
                <a:t>       Azores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49908" y="1318300"/>
            <a:ext cx="154053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ARM observation</a:t>
            </a:r>
            <a:endParaRPr lang="en-US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49909" y="2104892"/>
            <a:ext cx="1540538" cy="205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" b="1" dirty="0" smtClean="0"/>
              <a:t>Model simulation</a:t>
            </a:r>
            <a:endParaRPr lang="en-US" sz="9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5325278" y="3359986"/>
            <a:ext cx="3691714" cy="3349448"/>
            <a:chOff x="5134678" y="3460002"/>
            <a:chExt cx="3691714" cy="3349448"/>
          </a:xfrm>
        </p:grpSpPr>
        <p:pic>
          <p:nvPicPr>
            <p:cNvPr id="34" name="Picture 33" descr="figures/figure4_OSdaysv3.1.png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5" t="9807" r="22281" b="48787"/>
            <a:stretch/>
          </p:blipFill>
          <p:spPr bwMode="auto">
            <a:xfrm>
              <a:off x="5403430" y="3963583"/>
              <a:ext cx="2757412" cy="116540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figures/figure4_OSdaysv3.1.png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02" t="27441" r="9064" b="27895"/>
            <a:stretch/>
          </p:blipFill>
          <p:spPr bwMode="auto">
            <a:xfrm>
              <a:off x="8219950" y="4089014"/>
              <a:ext cx="606442" cy="1754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figures/figure13_OSdaysv2_smooth_sigma0.95_v3.1.png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57" t="17572" r="7205" b="46743"/>
            <a:stretch/>
          </p:blipFill>
          <p:spPr bwMode="auto">
            <a:xfrm>
              <a:off x="5237858" y="5355959"/>
              <a:ext cx="2922984" cy="12104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134678" y="3460002"/>
              <a:ext cx="3691714" cy="334944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52988" y="3736726"/>
              <a:ext cx="1446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Original model setting</a:t>
              </a:r>
              <a:endParaRPr lang="en-US" sz="11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69959" y="5149127"/>
              <a:ext cx="16177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Proposed </a:t>
              </a:r>
              <a:r>
                <a:rPr lang="en-US" sz="1100" smtClean="0"/>
                <a:t>model changes</a:t>
              </a:r>
              <a:endParaRPr lang="en-US" sz="11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50731" y="3480964"/>
              <a:ext cx="2939716" cy="31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50" b="1" dirty="0" smtClean="0">
                  <a:solidFill>
                    <a:schemeClr val="accent6">
                      <a:lumMod val="50000"/>
                    </a:schemeClr>
                  </a:solidFill>
                </a:rPr>
                <a:t>Global occurrence of the oscillation </a:t>
              </a:r>
              <a:endParaRPr lang="en-US" sz="14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654709" y="6449428"/>
            <a:ext cx="252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</a:rPr>
              <a:t>The oscillation is significantly reduced</a:t>
            </a:r>
            <a:endParaRPr lang="en-US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258</Words>
  <Application>Microsoft Macintosh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ＭＳ Ｐゴシック</vt:lpstr>
      <vt:lpstr>Optima</vt:lpstr>
      <vt:lpstr>Tw Cen MT</vt:lpstr>
      <vt:lpstr>Office Theme</vt:lpstr>
      <vt:lpstr>A newly identified cloud oscillation in atmospheric model simulations </vt:lpstr>
    </vt:vector>
  </TitlesOfParts>
  <Company>LLNL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 Zheng</dc:creator>
  <cp:lastModifiedBy>Zheng, Xue</cp:lastModifiedBy>
  <cp:revision>67</cp:revision>
  <dcterms:created xsi:type="dcterms:W3CDTF">2016-07-01T23:27:17Z</dcterms:created>
  <dcterms:modified xsi:type="dcterms:W3CDTF">2017-08-25T16:23:58Z</dcterms:modified>
</cp:coreProperties>
</file>