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256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78" autoAdjust="0"/>
    <p:restoredTop sz="94660"/>
  </p:normalViewPr>
  <p:slideViewPr>
    <p:cSldViewPr snapToGrid="0" snapToObjects="1">
      <p:cViewPr varScale="1">
        <p:scale>
          <a:sx n="72" d="100"/>
          <a:sy n="72" d="100"/>
        </p:scale>
        <p:origin x="-1003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C86570-683C-48E6-A36F-C9F0A512B433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76BDB8-4875-42C2-BD98-DD1BCAAF8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774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55283" indent="-290493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61974" indent="-232395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26763" indent="-232395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91553" indent="-232395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56342" indent="-23239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021132" indent="-23239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85921" indent="-23239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950711" indent="-23239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4E0B0DB-F350-41EA-9EC4-0C975CD20B6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dirty="0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000" smtClean="0"/>
              <a:t>http://www.pnnl.gov/science/highlights/highlights.asp?division=749</a:t>
            </a:r>
          </a:p>
        </p:txBody>
      </p:sp>
    </p:spTree>
    <p:extLst>
      <p:ext uri="{BB962C8B-B14F-4D97-AF65-F5344CB8AC3E}">
        <p14:creationId xmlns:p14="http://schemas.microsoft.com/office/powerpoint/2010/main" val="12133962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129644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DEBE22A-456C-4422-963A-21E37FAABB03}" type="datetimeFigureOut">
              <a:rPr lang="en-US"/>
              <a:pPr>
                <a:defRPr/>
              </a:pPr>
              <a:t>1/12/2017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1D1FF69-FB8A-4A66-B8F3-F0FF1720BB8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7144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Rectangle 2"/>
          <p:cNvSpPr>
            <a:spLocks noChangeArrowheads="1"/>
          </p:cNvSpPr>
          <p:nvPr/>
        </p:nvSpPr>
        <p:spPr bwMode="auto">
          <a:xfrm>
            <a:off x="3904979" y="4775958"/>
            <a:ext cx="5131717" cy="20714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1313" indent="-287338" algn="ctr">
              <a:spcBef>
                <a:spcPct val="15000"/>
              </a:spcBef>
              <a:tabLst>
                <a:tab pos="338138" algn="l"/>
              </a:tabLst>
            </a:pPr>
            <a:r>
              <a:rPr lang="en-US" b="1" dirty="0" smtClean="0"/>
              <a:t>Impact</a:t>
            </a:r>
          </a:p>
          <a:p>
            <a:pPr marL="341313" indent="-287338">
              <a:spcBef>
                <a:spcPct val="15000"/>
              </a:spcBef>
              <a:buFont typeface="Arial" pitchFamily="34" charset="0"/>
              <a:buChar char="●"/>
              <a:tabLst>
                <a:tab pos="338138" algn="l"/>
              </a:tabLst>
            </a:pPr>
            <a:r>
              <a:rPr lang="en-US" sz="1600" dirty="0" smtClean="0"/>
              <a:t>Demonstrated that the non-hydrostatic model has a lower </a:t>
            </a:r>
            <a:r>
              <a:rPr lang="en-US" sz="1600" dirty="0"/>
              <a:t>resolution sensitivity </a:t>
            </a:r>
            <a:r>
              <a:rPr lang="en-US" sz="1600" dirty="0" smtClean="0"/>
              <a:t>compared to the hydrostatic model</a:t>
            </a:r>
          </a:p>
          <a:p>
            <a:pPr marL="341313" indent="-287338">
              <a:spcBef>
                <a:spcPct val="15000"/>
              </a:spcBef>
              <a:buFont typeface="Arial" pitchFamily="34" charset="0"/>
              <a:buChar char="●"/>
              <a:tabLst>
                <a:tab pos="338138" algn="l"/>
              </a:tabLst>
            </a:pPr>
            <a:r>
              <a:rPr lang="en-US" sz="1600" dirty="0" smtClean="0"/>
              <a:t>The non-hydrostatic global variable resolution (NH-MPAS) model could be a viable approach for very high </a:t>
            </a:r>
            <a:r>
              <a:rPr lang="en-US" sz="1600" smtClean="0"/>
              <a:t>resolution climate modeling</a:t>
            </a:r>
            <a:endParaRPr lang="en-US" sz="1600" dirty="0" smtClean="0"/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21772" y="1197691"/>
            <a:ext cx="4019095" cy="4697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</a:pPr>
            <a:r>
              <a:rPr lang="en-US" b="1" dirty="0"/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</a:pPr>
            <a:r>
              <a:rPr lang="en-US" sz="1600" dirty="0" smtClean="0"/>
              <a:t>Investigate the sensitivity of a </a:t>
            </a:r>
            <a:r>
              <a:rPr lang="en-US" sz="1600" dirty="0"/>
              <a:t>non-hydrostatic </a:t>
            </a:r>
            <a:r>
              <a:rPr lang="en-US" sz="1600" dirty="0" smtClean="0"/>
              <a:t>global variable resolution model (NH</a:t>
            </a:r>
            <a:r>
              <a:rPr lang="en-US" sz="1600" dirty="0"/>
              <a:t>-MPAS) </a:t>
            </a:r>
            <a:r>
              <a:rPr lang="en-US" sz="1600" dirty="0" smtClean="0"/>
              <a:t>to model resolution and physics representations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</a:pPr>
            <a:r>
              <a:rPr lang="en-US" sz="1600" dirty="0" smtClean="0"/>
              <a:t>Compare the NH-MPAS sensitivity to that of the hydrostatic model (H-MPAS)</a:t>
            </a:r>
          </a:p>
          <a:p>
            <a:pPr algn="ctr">
              <a:spcBef>
                <a:spcPct val="15000"/>
              </a:spcBef>
            </a:pPr>
            <a:r>
              <a:rPr lang="en-US" sz="1600" b="1" dirty="0" smtClean="0"/>
              <a:t>Approach</a:t>
            </a:r>
            <a:endParaRPr lang="en-US" sz="1600" b="1" dirty="0"/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</a:pPr>
            <a:r>
              <a:rPr lang="en-US" sz="1600" dirty="0" smtClean="0"/>
              <a:t>Conduct a </a:t>
            </a:r>
            <a:r>
              <a:rPr lang="en-US" sz="1600" dirty="0"/>
              <a:t>series of aqua-planet simulations at global quasi-uniform resolutions and global variable resolution with a regional mesh refinement over the </a:t>
            </a:r>
            <a:r>
              <a:rPr lang="en-US" sz="1600" dirty="0" smtClean="0"/>
              <a:t>tropics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</a:pPr>
            <a:r>
              <a:rPr lang="en-US" sz="1600" dirty="0" smtClean="0"/>
              <a:t>Analyze the distinct </a:t>
            </a:r>
            <a:r>
              <a:rPr lang="en-US" sz="1600" dirty="0"/>
              <a:t>characteristics of NH-MPAS in simulating precipitation, clouds, and large-scale circulation features compared to H-</a:t>
            </a:r>
            <a:r>
              <a:rPr lang="en-US" sz="1600" dirty="0" smtClean="0"/>
              <a:t>MPAS </a:t>
            </a:r>
            <a:endParaRPr lang="en-US" sz="1600" dirty="0"/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52400" y="51137"/>
            <a:ext cx="8884296" cy="12157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en-US" sz="3000" b="1" dirty="0"/>
              <a:t>Exploring the </a:t>
            </a:r>
            <a:r>
              <a:rPr lang="en-US" sz="3000" b="1" dirty="0" smtClean="0"/>
              <a:t>Impacts of Physics and Resolution on Aqua-planet Simulations from </a:t>
            </a:r>
            <a:r>
              <a:rPr lang="en-US" sz="3000" b="1" dirty="0"/>
              <a:t>a </a:t>
            </a:r>
            <a:r>
              <a:rPr lang="en-US" sz="3000" b="1" dirty="0" smtClean="0"/>
              <a:t>Non-hydrostatic Global Variable-resolution Modeling Framework</a:t>
            </a:r>
            <a:endParaRPr lang="en-US" sz="3000" b="1" dirty="0"/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152401" y="5698933"/>
            <a:ext cx="3810000" cy="10156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000" dirty="0" smtClean="0"/>
              <a:t>Zhao C, LR </a:t>
            </a:r>
            <a:r>
              <a:rPr lang="en-US" sz="1000" dirty="0"/>
              <a:t>Leung, </a:t>
            </a:r>
            <a:r>
              <a:rPr lang="en-US" sz="1000" dirty="0" smtClean="0"/>
              <a:t>S </a:t>
            </a:r>
            <a:r>
              <a:rPr lang="en-US" sz="1000" dirty="0"/>
              <a:t>Park, </a:t>
            </a:r>
            <a:r>
              <a:rPr lang="en-US" sz="1000" dirty="0" smtClean="0"/>
              <a:t>S </a:t>
            </a:r>
            <a:r>
              <a:rPr lang="en-US" sz="1000" dirty="0"/>
              <a:t>Hagos, </a:t>
            </a:r>
            <a:r>
              <a:rPr lang="en-US" sz="1000" dirty="0" smtClean="0"/>
              <a:t>J </a:t>
            </a:r>
            <a:r>
              <a:rPr lang="en-US" sz="1000" dirty="0"/>
              <a:t>Lu, </a:t>
            </a:r>
            <a:r>
              <a:rPr lang="en-US" sz="1000" dirty="0" smtClean="0"/>
              <a:t>K </a:t>
            </a:r>
            <a:r>
              <a:rPr lang="en-US" sz="1000" dirty="0"/>
              <a:t>Sakaguchi, </a:t>
            </a:r>
            <a:r>
              <a:rPr lang="en-US" sz="1000" dirty="0" smtClean="0"/>
              <a:t>J-H </a:t>
            </a:r>
            <a:r>
              <a:rPr lang="en-US" sz="1000" dirty="0"/>
              <a:t>Yoon, </a:t>
            </a:r>
            <a:r>
              <a:rPr lang="en-US" sz="1000" dirty="0" smtClean="0"/>
              <a:t>BE </a:t>
            </a:r>
            <a:r>
              <a:rPr lang="en-US" sz="1000" dirty="0"/>
              <a:t>Harrop, </a:t>
            </a:r>
            <a:r>
              <a:rPr lang="en-US" sz="1000" dirty="0" smtClean="0"/>
              <a:t>W </a:t>
            </a:r>
            <a:r>
              <a:rPr lang="en-US" sz="1000" dirty="0" err="1"/>
              <a:t>Skamarock</a:t>
            </a:r>
            <a:r>
              <a:rPr lang="en-US" sz="1000" dirty="0"/>
              <a:t>, </a:t>
            </a:r>
            <a:r>
              <a:rPr lang="en-US" sz="1000" dirty="0" smtClean="0"/>
              <a:t>M </a:t>
            </a:r>
            <a:r>
              <a:rPr lang="en-US" sz="1000" dirty="0" err="1" smtClean="0"/>
              <a:t>Duda</a:t>
            </a:r>
            <a:r>
              <a:rPr lang="en-US" sz="1000" dirty="0" smtClean="0"/>
              <a:t>. 2016. “Exploring </a:t>
            </a:r>
            <a:r>
              <a:rPr lang="en-US" sz="1000" dirty="0"/>
              <a:t>the </a:t>
            </a:r>
            <a:r>
              <a:rPr lang="en-US" sz="1000" dirty="0" smtClean="0"/>
              <a:t>Impacts </a:t>
            </a:r>
            <a:r>
              <a:rPr lang="en-US" sz="1000" dirty="0"/>
              <a:t>of </a:t>
            </a:r>
            <a:r>
              <a:rPr lang="en-US" sz="1000" dirty="0" smtClean="0"/>
              <a:t>Physics </a:t>
            </a:r>
            <a:r>
              <a:rPr lang="en-US" sz="1000" dirty="0"/>
              <a:t>and </a:t>
            </a:r>
            <a:r>
              <a:rPr lang="en-US" sz="1000" dirty="0" smtClean="0"/>
              <a:t>Resolution on Aqua-planet Simulations from </a:t>
            </a:r>
            <a:r>
              <a:rPr lang="en-US" sz="1000" dirty="0"/>
              <a:t>a </a:t>
            </a:r>
            <a:r>
              <a:rPr lang="en-US" sz="1000" dirty="0" smtClean="0"/>
              <a:t>Non-hydrostatic Global Variable-resolution Modeling Framework.” </a:t>
            </a:r>
            <a:r>
              <a:rPr lang="en-US" sz="1000" i="1" dirty="0" smtClean="0"/>
              <a:t>Journal of Advances in Modeling Earth Systems</a:t>
            </a:r>
            <a:r>
              <a:rPr lang="en-US" sz="1000" dirty="0" smtClean="0"/>
              <a:t> 8. DOI:10.1002/2016MS000727</a:t>
            </a:r>
            <a:r>
              <a:rPr lang="en-US" sz="1000" dirty="0"/>
              <a:t>. </a:t>
            </a:r>
            <a:endParaRPr lang="en-US" sz="1000" dirty="0">
              <a:latin typeface="Arial" pitchFamily="34" charset="0"/>
            </a:endParaRP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6993082" y="1494142"/>
            <a:ext cx="2043614" cy="2492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b="1" dirty="0">
                <a:solidFill>
                  <a:srgbClr val="0000FF"/>
                </a:solidFill>
                <a:latin typeface="Arial" pitchFamily="34" charset="0"/>
              </a:rPr>
              <a:t>T</a:t>
            </a:r>
            <a:r>
              <a:rPr lang="en-US" sz="1200" b="1" dirty="0" smtClean="0">
                <a:solidFill>
                  <a:srgbClr val="0000FF"/>
                </a:solidFill>
                <a:latin typeface="Arial" pitchFamily="34" charset="0"/>
              </a:rPr>
              <a:t>he </a:t>
            </a:r>
            <a:r>
              <a:rPr lang="en-US" sz="1200" b="1" dirty="0">
                <a:solidFill>
                  <a:srgbClr val="0000FF"/>
                </a:solidFill>
                <a:latin typeface="Arial" pitchFamily="34" charset="0"/>
              </a:rPr>
              <a:t>difference in averaged total, parameterized convective, and resolved large-scale precipitation between the MPAS simulations at UR 30 km (UR30) and 120 km (UR120) resolutions and between the VR 30-&gt;120 km (VR) and UR120 resolutions with CAM4 and CAM5 physics. </a:t>
            </a:r>
          </a:p>
        </p:txBody>
      </p:sp>
      <p:pic>
        <p:nvPicPr>
          <p:cNvPr id="3" name="Picture 2" descr="prep_diff_global_spatial_0000.5-0002.gi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0867" y="1266854"/>
            <a:ext cx="2843236" cy="3372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048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A3ADA40348D53C4EA114B46FA9468BEB" ma:contentTypeVersion="1" ma:contentTypeDescription="Microsoft PowerPoint Slide" ma:contentTypeScope="" ma:versionID="dbc4f2fd50e8b674fa18556b083337e9">
  <xsd:schema xmlns:xsd="http://www.w3.org/2001/XMLSchema" xmlns:xs="http://www.w3.org/2001/XMLSchema" xmlns:p="http://schemas.microsoft.com/office/2006/metadata/properties" xmlns:ns1="http://schemas.microsoft.com/sharepoint/v3" xmlns:ns2="98b00cf3-a6ce-40de-8923-f140beb786e9" targetNamespace="http://schemas.microsoft.com/office/2006/metadata/properties" ma:root="true" ma:fieldsID="369ecde004d64f13dca5f1ba268ab172" ns1:_="" ns2:_="">
    <xsd:import namespace="http://schemas.microsoft.com/sharepoint/v3"/>
    <xsd:import namespace="98b00cf3-a6ce-40de-8923-f140beb786e9"/>
    <xsd:element name="properties">
      <xsd:complexType>
        <xsd:sequence>
          <xsd:element name="documentManagement">
            <xsd:complexType>
              <xsd:all>
                <xsd:element ref="ns1:Presentation" minOccurs="0"/>
                <xsd:element ref="ns1:SlideDescription" minOccurs="0"/>
                <xsd:element ref="ns2:Funding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1" nillable="true" ma:displayName="Presentation" ma:internalName="Presentation">
      <xsd:simpleType>
        <xsd:restriction base="dms:Text"/>
      </xsd:simpleType>
    </xsd:element>
    <xsd:element name="SlideDescription" ma:index="2" nillable="true" ma:displayName="Description" ma:internalName="SlideDescrip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b00cf3-a6ce-40de-8923-f140beb786e9" elementFormDefault="qualified">
    <xsd:import namespace="http://schemas.microsoft.com/office/2006/documentManagement/types"/>
    <xsd:import namespace="http://schemas.microsoft.com/office/infopath/2007/PartnerControls"/>
    <xsd:element name="Funding" ma:index="7" ma:displayName="Funding" ma:description="Funding Soure" ma:internalName="Funding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lideDescription xmlns="http://schemas.microsoft.com/sharepoint/v3" xsi:nil="true"/>
    <Presentation xmlns="http://schemas.microsoft.com/sharepoint/v3">Sakaguchi_SourcesAndPathways_JAMES_Nov2016</Presentation>
    <Funding xmlns="98b00cf3-a6ce-40de-8923-f140beb786e9">RGCM</Funding>
  </documentManagement>
</p:properties>
</file>

<file path=customXml/itemProps1.xml><?xml version="1.0" encoding="utf-8"?>
<ds:datastoreItem xmlns:ds="http://schemas.openxmlformats.org/officeDocument/2006/customXml" ds:itemID="{E6D7A6C8-3387-4CE6-8B8D-3AC099384A9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98b00cf3-a6ce-40de-8923-f140beb786e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21CF5EC-EA34-45E7-988D-A8B3AA396038}">
  <ds:schemaRefs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2006/documentManagement/types"/>
    <ds:schemaRef ds:uri="98b00cf3-a6ce-40de-8923-f140beb786e9"/>
    <ds:schemaRef ds:uri="http://schemas.microsoft.com/office/infopath/2007/PartnerControls"/>
    <ds:schemaRef ds:uri="http://www.w3.org/XML/1998/namespace"/>
    <ds:schemaRef ds:uri="http://schemas.microsoft.com/sharepoint/v3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DOE-Sample-Slide-Highlights-Template.potx</Template>
  <TotalTime>4326</TotalTime>
  <Words>245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DOE-Sample-Slide-Highlights-Template</vt:lpstr>
      <vt:lpstr>PowerPoint Presentation</vt:lpstr>
    </vt:vector>
  </TitlesOfParts>
  <Company>PNNL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Ovink, Jennifer D</dc:creator>
  <cp:lastModifiedBy>JOvink</cp:lastModifiedBy>
  <cp:revision>68</cp:revision>
  <cp:lastPrinted>2011-05-11T17:30:12Z</cp:lastPrinted>
  <dcterms:created xsi:type="dcterms:W3CDTF">2011-04-26T17:04:09Z</dcterms:created>
  <dcterms:modified xsi:type="dcterms:W3CDTF">2017-01-13T21:45:39Z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ghlight">
    <vt:lpwstr/>
  </property>
  <property fmtid="{D5CDD505-2E9C-101B-9397-08002B2CF9AE}" pid="3" name="FY">
    <vt:lpwstr/>
  </property>
  <property fmtid="{D5CDD505-2E9C-101B-9397-08002B2CF9AE}" pid="4" name="Funding">
    <vt:lpwstr>RGCM</vt:lpwstr>
  </property>
  <property fmtid="{D5CDD505-2E9C-101B-9397-08002B2CF9AE}" pid="5" name="ContentTypeId">
    <vt:lpwstr>0x010100A22E315B1F3C42B49A0E90D2F9AB5AB100A3ADA40348D53C4EA114B46FA9468BEB</vt:lpwstr>
  </property>
  <property fmtid="{D5CDD505-2E9C-101B-9397-08002B2CF9AE}" pid="6" name="ContentType">
    <vt:lpwstr>Slide</vt:lpwstr>
  </property>
  <property fmtid="{D5CDD505-2E9C-101B-9397-08002B2CF9AE}" pid="7" name="Presentation">
    <vt:lpwstr>Sakaguchi_SourcesAndPathways_JAMES_Nov2016</vt:lpwstr>
  </property>
  <property fmtid="{D5CDD505-2E9C-101B-9397-08002B2CF9AE}" pid="8" name="SlideDescription">
    <vt:lpwstr/>
  </property>
</Properties>
</file>