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pbell, Holly M" initials="CHM" lastIdx="2" clrIdx="0">
    <p:extLst>
      <p:ext uri="{19B8F6BF-5375-455C-9EA6-DF929625EA0E}">
        <p15:presenceInfo xmlns:p15="http://schemas.microsoft.com/office/powerpoint/2012/main" userId="S::holly.campbell@pnnl.gov::c4d0878e-c000-43c1-808f-30e12e26e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10/21/2020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10/21/2020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10/21/2020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10/21/2020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9" y="1159113"/>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a:solidFill>
                  <a:prstClr val="black"/>
                </a:solidFill>
              </a:rPr>
              <a:t>Objective</a:t>
            </a:r>
          </a:p>
          <a:p>
            <a:pPr marL="285750" indent="-285750">
              <a:spcBef>
                <a:spcPct val="15000"/>
              </a:spcBef>
              <a:buFont typeface="Arial" pitchFamily="34" charset="0"/>
              <a:buChar char="●"/>
              <a:defRPr/>
            </a:pPr>
            <a:r>
              <a:rPr lang="en-US" sz="1400">
                <a:solidFill>
                  <a:prstClr val="black"/>
                </a:solidFill>
              </a:rPr>
              <a:t>Quantify global and local feedbacks over the three poles (</a:t>
            </a:r>
            <a:r>
              <a:rPr lang="en-US" altLang="en-US" sz="1400">
                <a:latin typeface="+mn-lt"/>
              </a:rPr>
              <a:t>Arctic, Antarctic</a:t>
            </a:r>
            <a:r>
              <a:rPr lang="en-US" altLang="en-US" sz="1400">
                <a:solidFill>
                  <a:srgbClr val="FF0000"/>
                </a:solidFill>
                <a:latin typeface="+mn-lt"/>
              </a:rPr>
              <a:t>,</a:t>
            </a:r>
            <a:r>
              <a:rPr lang="en-US" altLang="en-US" sz="1400">
                <a:latin typeface="+mn-lt"/>
              </a:rPr>
              <a:t> and Tibetan Plateau)</a:t>
            </a:r>
            <a:r>
              <a:rPr lang="en-US" sz="1400">
                <a:latin typeface="+mn-lt"/>
              </a:rPr>
              <a:t> </a:t>
            </a:r>
            <a:r>
              <a:rPr lang="en-US" sz="1400">
                <a:solidFill>
                  <a:prstClr val="black"/>
                </a:solidFill>
              </a:rPr>
              <a:t>to assess their contributions to polar amplification</a:t>
            </a:r>
          </a:p>
          <a:p>
            <a:pPr marL="285750" indent="-285750">
              <a:spcBef>
                <a:spcPct val="15000"/>
              </a:spcBef>
              <a:buFont typeface="Arial" pitchFamily="34" charset="0"/>
              <a:buChar char="●"/>
              <a:defRPr/>
            </a:pPr>
            <a:r>
              <a:rPr lang="en-US" sz="1400">
                <a:solidFill>
                  <a:prstClr val="black"/>
                </a:solidFill>
              </a:rPr>
              <a:t>Evaluate the kernel method for radiative feedback calculations with respect to historical short-term climate variations</a:t>
            </a:r>
            <a:endParaRPr lang="en-US" sz="1400" b="1">
              <a:solidFill>
                <a:prstClr val="black"/>
              </a:solidFill>
            </a:endParaRPr>
          </a:p>
          <a:p>
            <a:pPr marL="231775" indent="-231775" algn="ctr">
              <a:spcBef>
                <a:spcPct val="15000"/>
              </a:spcBef>
              <a:defRPr/>
            </a:pPr>
            <a:r>
              <a:rPr lang="en-US" sz="1400" b="1">
                <a:solidFill>
                  <a:prstClr val="black"/>
                </a:solidFill>
              </a:rPr>
              <a:t>Approach</a:t>
            </a:r>
          </a:p>
          <a:p>
            <a:pPr marL="285750" indent="-285750">
              <a:spcBef>
                <a:spcPct val="15000"/>
              </a:spcBef>
              <a:buFont typeface="Arial" pitchFamily="34" charset="0"/>
              <a:buChar char="●"/>
              <a:defRPr/>
            </a:pPr>
            <a:r>
              <a:rPr lang="en-US" sz="1400">
                <a:solidFill>
                  <a:prstClr val="black"/>
                </a:solidFill>
              </a:rPr>
              <a:t>Perform an atmospheric simulation for 1980−2017 using </a:t>
            </a:r>
            <a:r>
              <a:rPr lang="en-US" sz="1400"/>
              <a:t>CAM5FF</a:t>
            </a:r>
            <a:endParaRPr lang="en-US" sz="1400">
              <a:solidFill>
                <a:prstClr val="black"/>
              </a:solidFill>
            </a:endParaRPr>
          </a:p>
          <a:p>
            <a:pPr marL="285750" indent="-285750">
              <a:spcBef>
                <a:spcPct val="15000"/>
              </a:spcBef>
              <a:buFont typeface="Arial" pitchFamily="34" charset="0"/>
              <a:buChar char="●"/>
              <a:defRPr/>
            </a:pPr>
            <a:r>
              <a:rPr lang="en-US" sz="1400">
                <a:solidFill>
                  <a:prstClr val="black"/>
                </a:solidFill>
              </a:rPr>
              <a:t>Calculate and compare individual radiative feedbacks using results from CAM5FF and AMIP6 simulations</a:t>
            </a:r>
            <a:endParaRPr lang="en-US" sz="1400" strike="sngStrike">
              <a:solidFill>
                <a:prstClr val="black"/>
              </a:solidFill>
              <a:highlight>
                <a:srgbClr val="FFFF00"/>
              </a:highlight>
            </a:endParaRPr>
          </a:p>
          <a:p>
            <a:pPr marL="228600" indent="-228600" algn="ctr" eaLnBrk="1" hangingPunct="1">
              <a:spcBef>
                <a:spcPts val="252"/>
              </a:spcBef>
              <a:spcAft>
                <a:spcPts val="0"/>
              </a:spcAft>
              <a:buFontTx/>
              <a:buNone/>
            </a:pPr>
            <a:r>
              <a:rPr lang="en-US" altLang="en-US" sz="1400" b="1">
                <a:solidFill>
                  <a:srgbClr val="000000"/>
                </a:solidFill>
              </a:rPr>
              <a:t>Impact</a:t>
            </a:r>
          </a:p>
          <a:p>
            <a:pPr marL="283464" indent="-283464">
              <a:spcBef>
                <a:spcPct val="15000"/>
              </a:spcBef>
              <a:buFont typeface="Arial" panose="020B0604020202020204" pitchFamily="34" charset="0"/>
              <a:buChar char="●"/>
            </a:pPr>
            <a:r>
              <a:rPr lang="en-US" sz="1400"/>
              <a:t>Global feedback is -2 W m</a:t>
            </a:r>
            <a:r>
              <a:rPr lang="en-US" sz="1400" baseline="30000"/>
              <a:t>-2</a:t>
            </a:r>
            <a:r>
              <a:rPr lang="en-US" sz="1400"/>
              <a:t> K</a:t>
            </a:r>
            <a:r>
              <a:rPr lang="en-US" sz="1400" baseline="30000"/>
              <a:t>-1</a:t>
            </a:r>
            <a:r>
              <a:rPr lang="en-US" sz="1400"/>
              <a:t>, about twice the feedback estimated for long-term warming (4xCO</a:t>
            </a:r>
            <a:r>
              <a:rPr lang="en-US" sz="1400" baseline="-25000"/>
              <a:t>2</a:t>
            </a:r>
            <a:r>
              <a:rPr lang="en-US" sz="1400"/>
              <a:t>) experiments</a:t>
            </a:r>
          </a:p>
          <a:p>
            <a:pPr marL="283464" indent="-283464">
              <a:spcBef>
                <a:spcPct val="15000"/>
              </a:spcBef>
              <a:buFont typeface="Arial" panose="020B0604020202020204" pitchFamily="34" charset="0"/>
              <a:buChar char="●"/>
            </a:pPr>
            <a:r>
              <a:rPr lang="en-US" sz="1400"/>
              <a:t>Lapse rate feedback is the largest contributor to the amplified warming over the three poles since 1980, followed by surface albedo feedback and Planck feedback deviation from its global mean</a:t>
            </a:r>
          </a:p>
          <a:p>
            <a:pPr marL="283464" indent="-283464">
              <a:spcBef>
                <a:spcPct val="15000"/>
              </a:spcBef>
              <a:buFont typeface="Arial" panose="020B0604020202020204" pitchFamily="34" charset="0"/>
              <a:buChar char="●"/>
            </a:pPr>
            <a:r>
              <a:rPr lang="en-US" sz="1400"/>
              <a:t>Except for a higher surface albedo feedback in the Antarctic, other feedbacks are similar between the Arctic and Antarctic</a:t>
            </a:r>
            <a:endParaRPr lang="en-US" sz="1200"/>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a:latin typeface="Arial" panose="020B0604020202020204" pitchFamily="34" charset="0"/>
              </a:rPr>
              <a:t>How Have Local Radiative Feedbacks Contributed to Polar Amplification since 1980? </a:t>
            </a:r>
          </a:p>
        </p:txBody>
      </p:sp>
      <p:sp>
        <p:nvSpPr>
          <p:cNvPr id="3077" name="Text Box 6"/>
          <p:cNvSpPr txBox="1">
            <a:spLocks noChangeArrowheads="1"/>
          </p:cNvSpPr>
          <p:nvPr/>
        </p:nvSpPr>
        <p:spPr bwMode="auto">
          <a:xfrm>
            <a:off x="4619766" y="6019800"/>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a:solidFill>
                  <a:srgbClr val="000000"/>
                </a:solidFill>
                <a:latin typeface="+mn-lt"/>
              </a:rPr>
              <a:t>Zhang R, H Wang, Q Fu, and P J Rasch. 2020. “</a:t>
            </a:r>
            <a:r>
              <a:rPr lang="en-US" sz="1000">
                <a:latin typeface="+mn-lt"/>
              </a:rPr>
              <a:t>Assessing global and local radiative feedbacks based on AGCM simulations for 1980–2014/2017.</a:t>
            </a:r>
            <a:r>
              <a:rPr lang="en-US" altLang="en-US" sz="1000">
                <a:solidFill>
                  <a:srgbClr val="000000"/>
                </a:solidFill>
                <a:latin typeface="+mn-lt"/>
              </a:rPr>
              <a:t>” </a:t>
            </a:r>
            <a:r>
              <a:rPr lang="en-US" altLang="en-US" sz="1000" i="1">
                <a:solidFill>
                  <a:srgbClr val="000000"/>
                </a:solidFill>
                <a:latin typeface="+mn-lt"/>
              </a:rPr>
              <a:t>Geophysical Research Letters, </a:t>
            </a:r>
            <a:r>
              <a:rPr lang="en-US" altLang="en-US" sz="1000">
                <a:solidFill>
                  <a:srgbClr val="000000"/>
                </a:solidFill>
                <a:latin typeface="+mn-lt"/>
              </a:rPr>
              <a:t>47:</a:t>
            </a:r>
            <a:r>
              <a:rPr lang="en-US" sz="1000">
                <a:latin typeface="+mn-lt"/>
              </a:rPr>
              <a:t>e2020GL088063. </a:t>
            </a:r>
          </a:p>
          <a:p>
            <a:pPr eaLnBrk="1" hangingPunct="1">
              <a:spcBef>
                <a:spcPct val="0"/>
              </a:spcBef>
              <a:buNone/>
            </a:pPr>
            <a:r>
              <a:rPr lang="en-US" sz="1000">
                <a:latin typeface="+mn-lt"/>
              </a:rPr>
              <a:t>DOI: 10.1029/2020GL088063</a:t>
            </a:r>
          </a:p>
        </p:txBody>
      </p:sp>
      <p:sp>
        <p:nvSpPr>
          <p:cNvPr id="3078" name="TextBox 9"/>
          <p:cNvSpPr txBox="1">
            <a:spLocks noChangeArrowheads="1"/>
          </p:cNvSpPr>
          <p:nvPr/>
        </p:nvSpPr>
        <p:spPr bwMode="auto">
          <a:xfrm>
            <a:off x="4588727" y="4762500"/>
            <a:ext cx="45419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a:solidFill>
                  <a:srgbClr val="0000FF"/>
                </a:solidFill>
                <a:latin typeface="Arial" panose="020B0604020202020204" pitchFamily="34" charset="0"/>
              </a:rPr>
              <a:t>(Top) Global-mean radiative feedbacks from short-term AGCM results and long-term coupled simulations compare favorably. (Bottom) Scatter plots of individual feedbacks over the tropics and the Arctic (left), Antarctic (middle), and Tibetan Plateau (right) quantify their individual contributions to polar amplification. </a:t>
            </a:r>
          </a:p>
        </p:txBody>
      </p:sp>
      <p:pic>
        <p:nvPicPr>
          <p:cNvPr id="4" name="Picture 3">
            <a:extLst>
              <a:ext uri="{FF2B5EF4-FFF2-40B4-BE49-F238E27FC236}">
                <a16:creationId xmlns:a16="http://schemas.microsoft.com/office/drawing/2014/main" id="{C209E446-2E5C-CA40-AEDB-6D969182CF1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24483"/>
          <a:stretch/>
        </p:blipFill>
        <p:spPr>
          <a:xfrm>
            <a:off x="4460812" y="1219200"/>
            <a:ext cx="4583017" cy="3486328"/>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Props1.xml><?xml version="1.0" encoding="utf-8"?>
<ds:datastoreItem xmlns:ds="http://schemas.openxmlformats.org/officeDocument/2006/customXml" ds:itemID="{2579EAA8-093D-4BEF-A17A-FFAB4C9C9494}">
  <ds:schemaRefs>
    <ds:schemaRef ds:uri="3f367a74-7294-440b-bcf2-615eafc1d4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57D9F0-2B85-430B-8843-0027C0E6F07C}">
  <ds:schemaRefs>
    <ds:schemaRef ds:uri="http://schemas.microsoft.com/office/2006/metadata/properties"/>
    <ds:schemaRef ds:uri="http://schemas.microsoft.com/office/2006/documentManagement/types"/>
    <ds:schemaRef ds:uri="http://schemas.microsoft.com/sharepoint/v3"/>
    <ds:schemaRef ds:uri="http://schemas.microsoft.com/office/infopath/2007/PartnerControls"/>
    <ds:schemaRef ds:uri="http://purl.org/dc/terms/"/>
    <ds:schemaRef ds:uri="http://schemas.openxmlformats.org/package/2006/metadata/core-properties"/>
    <ds:schemaRef ds:uri="http://purl.org/dc/elements/1.1/"/>
    <ds:schemaRef ds:uri="3f367a74-7294-440b-bcf2-615eafc1d48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0</TotalTime>
  <Words>263</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cp:revision>
  <cp:lastPrinted>2011-05-11T17:30:12Z</cp:lastPrinted>
  <dcterms:created xsi:type="dcterms:W3CDTF">2017-11-02T21:19:41Z</dcterms:created>
  <dcterms:modified xsi:type="dcterms:W3CDTF">2020-10-21T20:12:15Z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