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80" d="100"/>
          <a:sy n="80" d="100"/>
        </p:scale>
        <p:origin x="2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10/8/2019</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10/8/2019</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19GL084088" TargetMode="External"/><Relationship Id="rId2" Type="http://schemas.openxmlformats.org/officeDocument/2006/relationships/image" Target="../media/image1.tiff"/><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2A06BB-C25A-EA44-A8AC-8606A4495173}"/>
              </a:ext>
            </a:extLst>
          </p:cNvPr>
          <p:cNvSpPr txBox="1"/>
          <p:nvPr/>
        </p:nvSpPr>
        <p:spPr>
          <a:xfrm>
            <a:off x="0" y="-12786"/>
            <a:ext cx="12146784" cy="954107"/>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Indian Ocean Warming Trend Reduces Pacific Warming Response to Anthropogenic Greenhouse Gases: An </a:t>
            </a:r>
            <a:r>
              <a:rPr lang="en-US" sz="2800" b="1" dirty="0" err="1">
                <a:latin typeface="Times New Roman" panose="02020603050405020304" pitchFamily="18" charset="0"/>
                <a:cs typeface="Times New Roman" panose="02020603050405020304" pitchFamily="18" charset="0"/>
              </a:rPr>
              <a:t>Interbasin</a:t>
            </a:r>
            <a:r>
              <a:rPr lang="en-US" sz="2800" b="1" dirty="0">
                <a:latin typeface="Times New Roman" panose="02020603050405020304" pitchFamily="18" charset="0"/>
                <a:cs typeface="Times New Roman" panose="02020603050405020304" pitchFamily="18" charset="0"/>
              </a:rPr>
              <a:t> Thermostat </a:t>
            </a:r>
            <a:r>
              <a:rPr lang="en-US" sz="2800" b="1" dirty="0" smtClean="0">
                <a:latin typeface="Times New Roman" panose="02020603050405020304" pitchFamily="18" charset="0"/>
                <a:cs typeface="Times New Roman" panose="02020603050405020304" pitchFamily="18" charset="0"/>
              </a:rPr>
              <a:t>Mechanism</a:t>
            </a:r>
            <a:endParaRPr lang="en-US" sz="28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9379095" y="6332896"/>
            <a:ext cx="2767689" cy="464649"/>
          </a:xfrm>
          <a:prstGeom prst="rect">
            <a:avLst/>
          </a:prstGeom>
        </p:spPr>
      </p:pic>
      <p:sp>
        <p:nvSpPr>
          <p:cNvPr id="4" name="Rectangle 3">
            <a:extLst>
              <a:ext uri="{FF2B5EF4-FFF2-40B4-BE49-F238E27FC236}">
                <a16:creationId xmlns:a16="http://schemas.microsoft.com/office/drawing/2014/main" id="{74B5393D-A426-CE49-A359-7BCE18E89393}"/>
              </a:ext>
            </a:extLst>
          </p:cNvPr>
          <p:cNvSpPr/>
          <p:nvPr/>
        </p:nvSpPr>
        <p:spPr>
          <a:xfrm>
            <a:off x="8152782" y="5119853"/>
            <a:ext cx="3915287" cy="1200329"/>
          </a:xfrm>
          <a:prstGeom prst="rect">
            <a:avLst/>
          </a:prstGeom>
        </p:spPr>
        <p:txBody>
          <a:bodyPr wrap="square">
            <a:spAutoFit/>
          </a:bodyPr>
          <a:lstStyle/>
          <a:p>
            <a:r>
              <a:rPr lang="en-US" sz="1200" dirty="0" smtClean="0">
                <a:latin typeface="Times New Roman" panose="02020603050405020304" pitchFamily="18" charset="0"/>
                <a:cs typeface="Times New Roman" panose="02020603050405020304" pitchFamily="18" charset="0"/>
              </a:rPr>
              <a:t>Zhang</a:t>
            </a:r>
            <a:r>
              <a:rPr lang="en-US" sz="1200" dirty="0">
                <a:latin typeface="Times New Roman" panose="02020603050405020304" pitchFamily="18" charset="0"/>
                <a:cs typeface="Times New Roman" panose="02020603050405020304" pitchFamily="18" charset="0"/>
              </a:rPr>
              <a:t>, L., W. Han, K. B. </a:t>
            </a:r>
            <a:r>
              <a:rPr lang="en-US" sz="1200" dirty="0" err="1">
                <a:latin typeface="Times New Roman" panose="02020603050405020304" pitchFamily="18" charset="0"/>
                <a:cs typeface="Times New Roman" panose="02020603050405020304" pitchFamily="18" charset="0"/>
              </a:rPr>
              <a:t>Karnauskas</a:t>
            </a:r>
            <a:r>
              <a:rPr lang="en-US" sz="1200" dirty="0">
                <a:latin typeface="Times New Roman" panose="02020603050405020304" pitchFamily="18" charset="0"/>
                <a:cs typeface="Times New Roman" panose="02020603050405020304" pitchFamily="18" charset="0"/>
              </a:rPr>
              <a:t>, G. A. </a:t>
            </a:r>
            <a:r>
              <a:rPr lang="en-US" sz="1200" dirty="0" err="1">
                <a:latin typeface="Times New Roman" panose="02020603050405020304" pitchFamily="18" charset="0"/>
                <a:cs typeface="Times New Roman" panose="02020603050405020304" pitchFamily="18" charset="0"/>
              </a:rPr>
              <a:t>Meehl</a:t>
            </a:r>
            <a:r>
              <a:rPr lang="en-US" sz="1200" dirty="0">
                <a:latin typeface="Times New Roman" panose="02020603050405020304" pitchFamily="18" charset="0"/>
                <a:cs typeface="Times New Roman" panose="02020603050405020304" pitchFamily="18" charset="0"/>
              </a:rPr>
              <a:t>, </a:t>
            </a:r>
            <a:r>
              <a:rPr lang="en-US" sz="1200" b="1" dirty="0">
                <a:latin typeface="Times New Roman" panose="02020603050405020304" pitchFamily="18" charset="0"/>
                <a:cs typeface="Times New Roman" panose="02020603050405020304" pitchFamily="18" charset="0"/>
              </a:rPr>
              <a:t>A. Hu</a:t>
            </a:r>
            <a:r>
              <a:rPr lang="en-US" sz="1200" dirty="0">
                <a:latin typeface="Times New Roman" panose="02020603050405020304" pitchFamily="18" charset="0"/>
                <a:cs typeface="Times New Roman" panose="02020603050405020304" pitchFamily="18" charset="0"/>
              </a:rPr>
              <a:t>, N. Rosenbloom, T. </a:t>
            </a:r>
            <a:r>
              <a:rPr lang="en-US" sz="1200" dirty="0" err="1">
                <a:latin typeface="Times New Roman" panose="02020603050405020304" pitchFamily="18" charset="0"/>
                <a:cs typeface="Times New Roman" panose="02020603050405020304" pitchFamily="18" charset="0"/>
              </a:rPr>
              <a:t>Shinoda</a:t>
            </a:r>
            <a:r>
              <a:rPr lang="en-US" sz="1200" dirty="0">
                <a:latin typeface="Times New Roman" panose="02020603050405020304" pitchFamily="18" charset="0"/>
                <a:cs typeface="Times New Roman" panose="02020603050405020304" pitchFamily="18" charset="0"/>
              </a:rPr>
              <a:t>, 2019, </a:t>
            </a:r>
            <a:r>
              <a:rPr lang="en-US" sz="1200" b="1" dirty="0">
                <a:latin typeface="Times New Roman" panose="02020603050405020304" pitchFamily="18" charset="0"/>
                <a:cs typeface="Times New Roman" panose="02020603050405020304" pitchFamily="18" charset="0"/>
                <a:hlinkClick r:id="rId3"/>
              </a:rPr>
              <a:t>Indian Ocean Warming Trend Reduces Pacific Warming Response to Anthropogenic Greenhouse Gases: An </a:t>
            </a:r>
            <a:r>
              <a:rPr lang="en-US" sz="1200" b="1" dirty="0" err="1">
                <a:latin typeface="Times New Roman" panose="02020603050405020304" pitchFamily="18" charset="0"/>
                <a:cs typeface="Times New Roman" panose="02020603050405020304" pitchFamily="18" charset="0"/>
                <a:hlinkClick r:id="rId3"/>
              </a:rPr>
              <a:t>Interbasin</a:t>
            </a:r>
            <a:r>
              <a:rPr lang="en-US" sz="1200" b="1" dirty="0">
                <a:latin typeface="Times New Roman" panose="02020603050405020304" pitchFamily="18" charset="0"/>
                <a:cs typeface="Times New Roman" panose="02020603050405020304" pitchFamily="18" charset="0"/>
                <a:hlinkClick r:id="rId3"/>
              </a:rPr>
              <a:t> Thermostat Mechanism</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Geophys</a:t>
            </a:r>
            <a:r>
              <a:rPr lang="en-US" sz="1200" dirty="0">
                <a:latin typeface="Times New Roman" panose="02020603050405020304" pitchFamily="18" charset="0"/>
                <a:cs typeface="Times New Roman" panose="02020603050405020304" pitchFamily="18" charset="0"/>
              </a:rPr>
              <a:t>. Res. Lett., </a:t>
            </a:r>
            <a:r>
              <a:rPr lang="en-US" sz="1200" dirty="0" err="1">
                <a:latin typeface="Times New Roman" panose="02020603050405020304" pitchFamily="18" charset="0"/>
                <a:cs typeface="Times New Roman" panose="02020603050405020304" pitchFamily="18" charset="0"/>
              </a:rPr>
              <a:t>doi</a:t>
            </a:r>
            <a:r>
              <a:rPr lang="en-US" sz="1200" dirty="0">
                <a:latin typeface="Times New Roman" panose="02020603050405020304" pitchFamily="18" charset="0"/>
                <a:cs typeface="Times New Roman" panose="02020603050405020304" pitchFamily="18" charset="0"/>
              </a:rPr>
              <a:t>: </a:t>
            </a:r>
            <a:r>
              <a:rPr lang="en-US" sz="1200" b="1" dirty="0">
                <a:latin typeface="Times New Roman" panose="02020603050405020304" pitchFamily="18" charset="0"/>
                <a:cs typeface="Times New Roman" panose="02020603050405020304" pitchFamily="18" charset="0"/>
              </a:rPr>
              <a:t>10.1029/2019GL084088</a:t>
            </a:r>
            <a:r>
              <a:rPr lang="en-US" sz="1200" dirty="0">
                <a:latin typeface="Times New Roman" panose="02020603050405020304" pitchFamily="18" charset="0"/>
                <a:cs typeface="Times New Roman" panose="02020603050405020304" pitchFamily="18" charset="0"/>
              </a:rPr>
              <a:t>, published online Sept. 6, 2019. </a:t>
            </a:r>
          </a:p>
        </p:txBody>
      </p:sp>
      <p:sp>
        <p:nvSpPr>
          <p:cNvPr id="5" name="Shape 113">
            <a:extLst>
              <a:ext uri="{FF2B5EF4-FFF2-40B4-BE49-F238E27FC236}">
                <a16:creationId xmlns:a16="http://schemas.microsoft.com/office/drawing/2014/main" id="{AAAF3FD3-EEF5-E64A-9AC9-EACF9F3B5972}"/>
              </a:ext>
            </a:extLst>
          </p:cNvPr>
          <p:cNvSpPr txBox="1">
            <a:spLocks/>
          </p:cNvSpPr>
          <p:nvPr/>
        </p:nvSpPr>
        <p:spPr>
          <a:xfrm>
            <a:off x="174552" y="969251"/>
            <a:ext cx="4256956"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600" b="1" dirty="0">
                <a:solidFill>
                  <a:schemeClr val="tx1">
                    <a:lumMod val="50000"/>
                    <a:lumOff val="50000"/>
                  </a:schemeClr>
                </a:solidFill>
              </a:rPr>
              <a:t>Objective:</a:t>
            </a:r>
            <a:r>
              <a:rPr lang="en-US" sz="1600" dirty="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Here we investigate the impact of tropical Indian Ocean warming on the tropical Pacific response to anthropogenic greenhouse gas warming by analyzing results from </a:t>
            </a:r>
            <a:r>
              <a:rPr lang="en-US" sz="1600" dirty="0" smtClean="0">
                <a:latin typeface="Times New Roman" panose="02020603050405020304" pitchFamily="18" charset="0"/>
                <a:cs typeface="Times New Roman" panose="02020603050405020304" pitchFamily="18" charset="0"/>
              </a:rPr>
              <a:t>coupled model pacemaker experiments. </a:t>
            </a:r>
          </a:p>
          <a:p>
            <a:pPr algn="l">
              <a:lnSpc>
                <a:spcPct val="100000"/>
              </a:lnSpc>
              <a:spcBef>
                <a:spcPts val="0"/>
              </a:spcBef>
            </a:pPr>
            <a:r>
              <a:rPr lang="en-US" sz="1600" b="1" dirty="0" smtClean="0">
                <a:solidFill>
                  <a:schemeClr val="tx1">
                    <a:lumMod val="50000"/>
                    <a:lumOff val="50000"/>
                  </a:schemeClr>
                </a:solidFill>
              </a:rPr>
              <a:t>Approach</a:t>
            </a:r>
            <a:r>
              <a:rPr lang="en-US" sz="1600" b="1" dirty="0">
                <a:solidFill>
                  <a:schemeClr val="tx1">
                    <a:lumMod val="50000"/>
                    <a:lumOff val="50000"/>
                  </a:schemeClr>
                </a:solidFill>
              </a:rPr>
              <a:t>:</a:t>
            </a:r>
            <a:r>
              <a:rPr lang="en-US" sz="1600" dirty="0">
                <a:solidFill>
                  <a:schemeClr val="tx1">
                    <a:lumMod val="50000"/>
                    <a:lumOff val="50000"/>
                  </a:schemeClr>
                </a:solidFill>
              </a:rPr>
              <a:t> </a:t>
            </a:r>
            <a:r>
              <a:rPr lang="en-US" sz="1600" dirty="0" smtClean="0">
                <a:solidFill>
                  <a:schemeClr val="tx1">
                    <a:lumMod val="50000"/>
                    <a:lumOff val="50000"/>
                  </a:schemeClr>
                </a:solidFill>
              </a:rPr>
              <a:t>CESM1 pacemaker experiments and the large ensemble experiments and various observed SST data sets.</a:t>
            </a:r>
          </a:p>
          <a:p>
            <a:pPr algn="l"/>
            <a:r>
              <a:rPr lang="en-US" sz="1600" b="1" dirty="0" smtClean="0">
                <a:solidFill>
                  <a:schemeClr val="tx1">
                    <a:lumMod val="50000"/>
                    <a:lumOff val="50000"/>
                  </a:schemeClr>
                </a:solidFill>
              </a:rPr>
              <a:t>Results/Impacts: </a:t>
            </a:r>
            <a:r>
              <a:rPr lang="en-US" sz="1600" dirty="0">
                <a:latin typeface="Times New Roman" panose="02020603050405020304" pitchFamily="18" charset="0"/>
                <a:cs typeface="Times New Roman" panose="02020603050405020304" pitchFamily="18" charset="0"/>
              </a:rPr>
              <a:t>We find that warming in the Indian Ocean induces local negative sea level pressure (SLP) anomalies, which extend to the western tropical Pacific, strengthening the zonal SLP gradient and easterly trades in the tropical Pacific. The enhanced trade winds reduce SST in the eastern tropical Pacific by increasing equatorial upwelling and evaporative cooling, which offset the GHG warming. This result suggests an </a:t>
            </a:r>
            <a:r>
              <a:rPr lang="en-US" sz="1600" dirty="0" err="1">
                <a:latin typeface="Times New Roman" panose="02020603050405020304" pitchFamily="18" charset="0"/>
                <a:cs typeface="Times New Roman" panose="02020603050405020304" pitchFamily="18" charset="0"/>
              </a:rPr>
              <a:t>interbasin</a:t>
            </a:r>
            <a:r>
              <a:rPr lang="en-US" sz="1600" dirty="0">
                <a:latin typeface="Times New Roman" panose="02020603050405020304" pitchFamily="18" charset="0"/>
                <a:cs typeface="Times New Roman" panose="02020603050405020304" pitchFamily="18" charset="0"/>
              </a:rPr>
              <a:t> thermostat mechanism, through which the Indian Ocean exerts its influence on the Pacific response to anthropogenic GHG warming. </a:t>
            </a:r>
          </a:p>
          <a:p>
            <a:pPr algn="l">
              <a:lnSpc>
                <a:spcPct val="115000"/>
              </a:lnSpc>
              <a:spcBef>
                <a:spcPts val="0"/>
              </a:spcBef>
            </a:pPr>
            <a:endParaRPr lang="en-US" sz="1600" dirty="0">
              <a:solidFill>
                <a:schemeClr val="tx1">
                  <a:lumMod val="50000"/>
                  <a:lumOff val="50000"/>
                </a:schemeClr>
              </a:solidFill>
            </a:endParaRPr>
          </a:p>
        </p:txBody>
      </p:sp>
      <p:pic>
        <p:nvPicPr>
          <p:cNvPr id="6" name="Picture 2" descr="cgd"/>
          <p:cNvPicPr>
            <a:picLocks noChangeAspect="1" noChangeArrowheads="1"/>
          </p:cNvPicPr>
          <p:nvPr/>
        </p:nvPicPr>
        <p:blipFill rotWithShape="1">
          <a:blip r:embed="rId4">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nca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152782" y="1004428"/>
            <a:ext cx="3994002" cy="4185761"/>
          </a:xfrm>
          <a:prstGeom prst="rect">
            <a:avLst/>
          </a:prstGeom>
          <a:no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Figure 1.</a:t>
            </a:r>
            <a:r>
              <a:rPr lang="en-US" sz="14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Trends of SST (˚C century-1) and surface wind stress (</a:t>
            </a:r>
            <a:r>
              <a:rPr lang="en-US" sz="1200" dirty="0" err="1">
                <a:latin typeface="Times New Roman" panose="02020603050405020304" pitchFamily="18" charset="0"/>
                <a:cs typeface="Times New Roman" panose="02020603050405020304" pitchFamily="18" charset="0"/>
              </a:rPr>
              <a:t>dyn</a:t>
            </a:r>
            <a:r>
              <a:rPr lang="en-US" sz="1200" dirty="0">
                <a:latin typeface="Times New Roman" panose="02020603050405020304" pitchFamily="18" charset="0"/>
                <a:cs typeface="Times New Roman" panose="02020603050405020304" pitchFamily="18" charset="0"/>
              </a:rPr>
              <a:t> cm-2 century-1) over the period 1920-2013 in the ensemble mean of IOGA (SST in the Indian Ocean is restored to observations in addition to prescribed external forcing, “IO + </a:t>
            </a:r>
            <a:r>
              <a:rPr lang="en-US" sz="1200" dirty="0" err="1">
                <a:latin typeface="Times New Roman" panose="02020603050405020304" pitchFamily="18" charset="0"/>
                <a:cs typeface="Times New Roman" panose="02020603050405020304" pitchFamily="18" charset="0"/>
              </a:rPr>
              <a:t>ext</a:t>
            </a:r>
            <a:r>
              <a:rPr lang="en-US" sz="1200" dirty="0">
                <a:latin typeface="Times New Roman" panose="02020603050405020304" pitchFamily="18" charset="0"/>
                <a:cs typeface="Times New Roman" panose="02020603050405020304" pitchFamily="18" charset="0"/>
              </a:rPr>
              <a:t>”), and CESM-LE with external forcing only (“</a:t>
            </a:r>
            <a:r>
              <a:rPr lang="en-US" sz="1200" dirty="0" err="1">
                <a:latin typeface="Times New Roman" panose="02020603050405020304" pitchFamily="18" charset="0"/>
                <a:cs typeface="Times New Roman" panose="02020603050405020304" pitchFamily="18" charset="0"/>
              </a:rPr>
              <a:t>ext</a:t>
            </a:r>
            <a:r>
              <a:rPr lang="en-US" sz="1200" dirty="0">
                <a:latin typeface="Times New Roman" panose="02020603050405020304" pitchFamily="18" charset="0"/>
                <a:cs typeface="Times New Roman" panose="02020603050405020304" pitchFamily="18" charset="0"/>
              </a:rPr>
              <a:t> only”). The solid line in (a) (approximately 28˚E-161˚E and 16˚S-14.5˚N) indicates where SSTs are restored to observations, and the area between the solid and dashed lines denote the sponge layer. (a)-(b) Results for IOGA and CESM-LE, respectively. (c) Differences between IOGA and CESM-LE (IOGA–CESM-LE) which, by subtracting out the external forcing in the CESM-LE, leaves only the influence of the Indian Ocean SSTs (“IO only”). Shading and vectors in (a)-(c) denote results that are statistically significant at 90% confidence level based on two-sided Student’s t test. (d) SST trend (˚C century-1) averaged over the tropical Indian Ocean (15˚N-15˚S; 60˚E-120˚E) and eastern equatorial Pacific (5˚N-5˚S; 150˚W-80˚W). Red for IOGA and blue for CESM-LE. (e) Percentage differences of SST trend (%) between IOGA and CESM-LE. First column shows result for </a:t>
            </a: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tropical Indian Ocean, and second column shows result for the eastern equatorial Pacific. </a:t>
            </a:r>
          </a:p>
        </p:txBody>
      </p:sp>
      <p:pic>
        <p:nvPicPr>
          <p:cNvPr id="10" name="Picture 9"/>
          <p:cNvPicPr>
            <a:picLocks noChangeAspect="1"/>
          </p:cNvPicPr>
          <p:nvPr/>
        </p:nvPicPr>
        <p:blipFill rotWithShape="1">
          <a:blip r:embed="rId6"/>
          <a:srcRect r="10909" b="727"/>
          <a:stretch/>
        </p:blipFill>
        <p:spPr>
          <a:xfrm>
            <a:off x="4388286" y="969251"/>
            <a:ext cx="3730728" cy="5253069"/>
          </a:xfrm>
          <a:prstGeom prst="rect">
            <a:avLst/>
          </a:prstGeom>
        </p:spPr>
      </p:pic>
    </p:spTree>
    <p:extLst>
      <p:ext uri="{BB962C8B-B14F-4D97-AF65-F5344CB8AC3E}">
        <p14:creationId xmlns:p14="http://schemas.microsoft.com/office/powerpoint/2010/main" val="1960249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447</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30</cp:revision>
  <dcterms:created xsi:type="dcterms:W3CDTF">2019-01-21T20:59:35Z</dcterms:created>
  <dcterms:modified xsi:type="dcterms:W3CDTF">2019-10-08T19:05:32Z</dcterms:modified>
</cp:coreProperties>
</file>