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8" r:id="rId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6" autoAdjust="0"/>
    <p:restoredTop sz="94625" autoAdjust="0"/>
  </p:normalViewPr>
  <p:slideViewPr>
    <p:cSldViewPr>
      <p:cViewPr varScale="1">
        <p:scale>
          <a:sx n="86" d="100"/>
          <a:sy n="86" d="100"/>
        </p:scale>
        <p:origin x="5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4913F5-1EAE-474B-AF5A-E8BC3172F19B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298FFB-70F1-4A24-9782-D3D4B90F4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2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4063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0463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5600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0738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705FAF-829E-4395-B8B6-B498D53B3B43}" type="slidenum">
              <a:rPr lang="en-US" altLang="en-US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000"/>
              <a:t>http://www.pnnl.gov/science/highlights/highlights.asp?division=749</a:t>
            </a:r>
          </a:p>
        </p:txBody>
      </p:sp>
    </p:spTree>
    <p:extLst>
      <p:ext uri="{BB962C8B-B14F-4D97-AF65-F5344CB8AC3E}">
        <p14:creationId xmlns:p14="http://schemas.microsoft.com/office/powerpoint/2010/main" val="272968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5F78-85A2-4A8E-B588-72BEBA900BB0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678E4-5B40-41E7-B295-6E15A5E91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59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F625-517B-440F-9267-2A80D666B736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89244-42D4-4344-8CB0-317EFA9D5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8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12E40-FFBC-4D16-9B96-AE4DC79ACE89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DC9DD-7613-4A46-8A55-B05D74670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806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773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2F4A-CFDF-49B1-A5BB-80EE2A5CB064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322A1-86CB-4EDD-BD25-C77A09E98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49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7724-70E9-494E-82EA-47E688CC4935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3BD9F-1ED7-43F1-AEB5-0E60C8DFB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10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9D08-0738-4E34-AC41-6639B35ACD6D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1E4-4A3F-4086-9C88-809FE63A6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08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95167-4DB7-4E11-886A-CB7F3966F72D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9FE3B-D710-4794-B641-5B860069A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41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64730-86BB-4110-9C41-08FDBFA392CA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306B0-1A4A-4863-93A3-4B4980481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02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AD07-01BF-446E-8744-C7BB7767638F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7ABCF-3691-42EF-8D96-8AEB84F186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20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E092C-7F6F-4DA2-94A1-AFFE6A3B6BFC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7103-DDC9-4808-B39B-D6FA4C867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2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619B4-0779-4B38-8346-A994C45F2BF8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C4C9C-1FCF-4447-B5EF-8B1935734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78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570776-5D34-4B94-8688-589C882A4837}" type="datetimeFigureOut">
              <a:rPr lang="en-US"/>
              <a:pPr>
                <a:defRPr/>
              </a:pPr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C62178-E8A7-4C00-A203-4DE18BC737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52400" y="3352800"/>
            <a:ext cx="3429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15000"/>
              </a:spcBef>
              <a:buFontTx/>
              <a:buNone/>
            </a:pP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52397" y="1143000"/>
            <a:ext cx="4423922" cy="55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1775" indent="-231775" algn="ctr">
              <a:spcBef>
                <a:spcPct val="15000"/>
              </a:spcBef>
              <a:defRPr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Objective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Explore the feasibility of using reduced precision in the E3SM for higher computational efficiency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Develop an objective and inexpensive method to assess the quality of reduced-precision calculations and identify causes of incorrect results if they occur</a:t>
            </a: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231775" indent="-231775" algn="ctr">
              <a:spcBef>
                <a:spcPts val="852"/>
              </a:spcBef>
              <a:defRPr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Approach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Implement precisions lower than 64-bit in components of the model for mixed-precision configurations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Assess solution correctness with an objective, easy-to-implement, and computationally efficient test procedure that compares precision error with time discretization error </a:t>
            </a:r>
          </a:p>
          <a:p>
            <a:pPr marL="231775" indent="-231775" algn="ctr" eaLnBrk="1" hangingPunct="1">
              <a:spcBef>
                <a:spcPts val="852"/>
              </a:spcBef>
              <a:buFontTx/>
              <a:buNone/>
              <a:defRPr/>
            </a:pP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Impact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Identifying and reducing unnecessary precisions in weather and climate simulations can lead to substantial savings in the computing resources they consume and subsequently enable otherwise unaffordable simulations and capabilities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Introduced a new correctness-assessment method </a:t>
            </a:r>
            <a:r>
              <a:rPr lang="en-US" sz="1350">
                <a:solidFill>
                  <a:prstClr val="black"/>
                </a:solidFill>
                <a:latin typeface="Arial" panose="020B0604020202020204" pitchFamily="34" charset="0"/>
              </a:rPr>
              <a:t>to retain the </a:t>
            </a: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quality of the simulations despite the reduction in cost</a:t>
            </a:r>
          </a:p>
          <a:p>
            <a:pPr marL="285750" indent="-285750">
              <a:spcBef>
                <a:spcPct val="15000"/>
              </a:spcBef>
              <a:buFont typeface="Arial" pitchFamily="34" charset="0"/>
              <a:buChar char="●"/>
              <a:defRPr/>
            </a:pPr>
            <a:endParaRPr 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152399" y="221159"/>
            <a:ext cx="92008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</a:rPr>
              <a:t>An Objective and Efficient Method for Assessing the Impact of Reduced‐Precision Calculations on Solution Correctness </a:t>
            </a:r>
            <a:endParaRPr lang="en-US" sz="2200" dirty="0">
              <a:latin typeface="Arial" panose="020B0604020202020204" pitchFamily="34" charset="0"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4788151" y="5832300"/>
            <a:ext cx="4135488" cy="8617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1500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Zhang, S.,  Wan, H.,  Rasch, P. J.,  Singh, B.,  Larson, V. E., Woodward, C. ( 2019).</a:t>
            </a: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 “An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Objective and Efficient Method for Assessing the Impact of Reduced‐Precision Calculations on Solution Correctness.” 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Journal of Advances in Modeling Earth Systems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 11, 3131-3147. DOI: 10.1029/2019MS001817</a:t>
            </a:r>
            <a:endParaRPr lang="en-US" altLang="en-US" sz="10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4788151" y="4118033"/>
            <a:ext cx="421168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eaLnBrk="1" hangingPunct="1">
              <a:buFont typeface="Arial" panose="020B0604020202020204" pitchFamily="34" charset="0"/>
              <a:buNone/>
              <a:defRPr sz="1200" b="1">
                <a:solidFill>
                  <a:srgbClr val="0000FF"/>
                </a:solidFill>
                <a:latin typeface="Arial"/>
                <a:cs typeface="Arial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r>
              <a:rPr lang="en-US" altLang="en-US" sz="1100" dirty="0"/>
              <a:t>(a) Precision error and time integration error behave differently when model time step is shortened. (b) 5-day convergence tests suggest that E3SM-atmosphere model with single-precision CLUBB gives effectively the same results as the double-precision benchmark, while half-precision CLUBB gives qualitatively different results.  </a:t>
            </a:r>
            <a:br>
              <a:rPr lang="en-US" altLang="en-US" sz="1100" dirty="0"/>
            </a:br>
            <a:r>
              <a:rPr lang="en-US" altLang="en-US" sz="1100" dirty="0"/>
              <a:t>(c)-(d) 10-year climate simulations confirm that single precision in CLUBB is sufficient for E3SM while half precision leads to a different climate.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D093A4-F343-8043-A0E7-3ED4F64262C5}"/>
              </a:ext>
            </a:extLst>
          </p:cNvPr>
          <p:cNvGrpSpPr/>
          <p:nvPr/>
        </p:nvGrpSpPr>
        <p:grpSpPr>
          <a:xfrm>
            <a:off x="6597190" y="2821279"/>
            <a:ext cx="2126615" cy="1249841"/>
            <a:chOff x="6800781" y="2446564"/>
            <a:chExt cx="2126615" cy="12498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872F6F-8B8F-9045-B332-880416238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0781" y="2498160"/>
              <a:ext cx="2126615" cy="11982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1CE970-EBF2-5B43-9F24-62CB45E21D92}"/>
                </a:ext>
              </a:extLst>
            </p:cNvPr>
            <p:cNvSpPr txBox="1"/>
            <p:nvPr/>
          </p:nvSpPr>
          <p:spPr>
            <a:xfrm>
              <a:off x="7002236" y="2446564"/>
              <a:ext cx="12503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2DE7103-954E-0840-B040-4EA8E50C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910" y="1150543"/>
            <a:ext cx="1609090" cy="16007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165F10-462E-A94D-BEF2-C94791A88953}"/>
              </a:ext>
            </a:extLst>
          </p:cNvPr>
          <p:cNvSpPr txBox="1"/>
          <p:nvPr/>
        </p:nvSpPr>
        <p:spPr>
          <a:xfrm>
            <a:off x="6882188" y="1162878"/>
            <a:ext cx="125034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91440" rIns="0" bIns="9144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16C2D5-5DC0-EE45-AA69-FD7ADF38D896}"/>
              </a:ext>
            </a:extLst>
          </p:cNvPr>
          <p:cNvGrpSpPr/>
          <p:nvPr/>
        </p:nvGrpSpPr>
        <p:grpSpPr>
          <a:xfrm>
            <a:off x="4800600" y="1104160"/>
            <a:ext cx="1796590" cy="1600707"/>
            <a:chOff x="5276470" y="1079768"/>
            <a:chExt cx="1429129" cy="13586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DEF264C-9315-DB48-8432-FFA58D910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0787" b="-1"/>
            <a:stretch/>
          </p:blipFill>
          <p:spPr>
            <a:xfrm>
              <a:off x="5276470" y="1262317"/>
              <a:ext cx="1429129" cy="117608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AE450C-1E61-F047-8527-171E3446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588000" y="939800"/>
              <a:ext cx="114300" cy="4445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1F0DFF-4A38-A647-A566-E5CAE72AC5D2}"/>
                </a:ext>
              </a:extLst>
            </p:cNvPr>
            <p:cNvSpPr txBox="1"/>
            <p:nvPr/>
          </p:nvSpPr>
          <p:spPr>
            <a:xfrm>
              <a:off x="5332866" y="1079768"/>
              <a:ext cx="125034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580838-5248-E54D-B847-7BACF9E34CF5}"/>
              </a:ext>
            </a:extLst>
          </p:cNvPr>
          <p:cNvGrpSpPr/>
          <p:nvPr/>
        </p:nvGrpSpPr>
        <p:grpSpPr>
          <a:xfrm>
            <a:off x="4813366" y="2824906"/>
            <a:ext cx="1885216" cy="1270818"/>
            <a:chOff x="4790046" y="2622636"/>
            <a:chExt cx="1885216" cy="12708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1851A5-EFC3-DB47-BF61-8EC40B116857}"/>
                </a:ext>
              </a:extLst>
            </p:cNvPr>
            <p:cNvGrpSpPr/>
            <p:nvPr/>
          </p:nvGrpSpPr>
          <p:grpSpPr>
            <a:xfrm>
              <a:off x="4790046" y="2622636"/>
              <a:ext cx="1885216" cy="1270818"/>
              <a:chOff x="6800783" y="1179738"/>
              <a:chExt cx="1885216" cy="127081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3FF2AB-7CB0-4343-98B5-83063F4F3E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11351"/>
              <a:stretch/>
            </p:blipFill>
            <p:spPr>
              <a:xfrm>
                <a:off x="6800783" y="1252311"/>
                <a:ext cx="1885216" cy="119824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122A26-21D9-EE42-982E-1160C0A6C035}"/>
                  </a:ext>
                </a:extLst>
              </p:cNvPr>
              <p:cNvSpPr txBox="1"/>
              <p:nvPr/>
            </p:nvSpPr>
            <p:spPr>
              <a:xfrm>
                <a:off x="7059648" y="1179738"/>
                <a:ext cx="118622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(c)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B9AB54-E291-7A4D-B1A9-69287CD6F94D}"/>
                </a:ext>
              </a:extLst>
            </p:cNvPr>
            <p:cNvSpPr txBox="1"/>
            <p:nvPr/>
          </p:nvSpPr>
          <p:spPr>
            <a:xfrm>
              <a:off x="6409092" y="2835213"/>
              <a:ext cx="266170" cy="60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OE-Sample-Slide-Highlights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70E522F245494EA77EFF76711DEDA0" ma:contentTypeVersion="11" ma:contentTypeDescription="Create a new document." ma:contentTypeScope="" ma:versionID="a1d14f3f6fe448b06155f19f6bb143f9">
  <xsd:schema xmlns:xsd="http://www.w3.org/2001/XMLSchema" xmlns:xs="http://www.w3.org/2001/XMLSchema" xmlns:p="http://schemas.microsoft.com/office/2006/metadata/properties" xmlns:ns3="78c64682-b611-4d8a-aa0d-a7aafe7d834f" xmlns:ns4="bda44e96-c344-4f77-a4f5-a07d55881a23" targetNamespace="http://schemas.microsoft.com/office/2006/metadata/properties" ma:root="true" ma:fieldsID="8f84a82847772af9e3647f8695c9e374" ns3:_="" ns4:_="">
    <xsd:import namespace="78c64682-b611-4d8a-aa0d-a7aafe7d834f"/>
    <xsd:import namespace="bda44e96-c344-4f77-a4f5-a07d55881a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64682-b611-4d8a-aa0d-a7aafe7d83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44e96-c344-4f77-a4f5-a07d55881a2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57D9F0-2B85-430B-8843-0027C0E6F07C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bda44e96-c344-4f77-a4f5-a07d55881a23"/>
    <ds:schemaRef ds:uri="http://schemas.microsoft.com/office/2006/metadata/properties"/>
    <ds:schemaRef ds:uri="http://schemas.openxmlformats.org/package/2006/metadata/core-properties"/>
    <ds:schemaRef ds:uri="78c64682-b611-4d8a-aa0d-a7aafe7d834f"/>
  </ds:schemaRefs>
</ds:datastoreItem>
</file>

<file path=customXml/itemProps2.xml><?xml version="1.0" encoding="utf-8"?>
<ds:datastoreItem xmlns:ds="http://schemas.openxmlformats.org/officeDocument/2006/customXml" ds:itemID="{2C74935E-4390-47DD-99CE-60A5373B7B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F8E42-FC09-46E3-961F-C0110A83B7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c64682-b611-4d8a-aa0d-a7aafe7d834f"/>
    <ds:schemaRef ds:uri="bda44e96-c344-4f77-a4f5-a07d55881a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DOE-Sample-Slide-Highlights-Template</Template>
  <TotalTime>5869</TotalTime>
  <Words>222</Words>
  <Application>Microsoft Office PowerPoint</Application>
  <PresentationFormat>On-screen Show (4:3)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DOE-Sample-Slide-Highlights-Template</vt:lpstr>
      <vt:lpstr>PowerPoint Presentation</vt:lpstr>
    </vt:vector>
  </TitlesOfParts>
  <Company>PNNL IM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Emily L</dc:creator>
  <cp:lastModifiedBy>Risenmay, Ryan L</cp:lastModifiedBy>
  <cp:revision>20</cp:revision>
  <cp:lastPrinted>2020-01-28T22:33:48Z</cp:lastPrinted>
  <dcterms:created xsi:type="dcterms:W3CDTF">2017-11-02T21:19:41Z</dcterms:created>
  <dcterms:modified xsi:type="dcterms:W3CDTF">2020-02-11T17:21:01Z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75333844-ddec-49b7-ae1e-c27b23a45b5c</vt:lpwstr>
  </property>
  <property fmtid="{D5CDD505-2E9C-101B-9397-08002B2CF9AE}" pid="3" name="ContentTypeId">
    <vt:lpwstr>0x010100F270E522F245494EA77EFF76711DEDA0</vt:lpwstr>
  </property>
</Properties>
</file>