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8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Fan, Jiwen" initials="FJ" lastIdx="5" clrIdx="1">
    <p:extLst>
      <p:ext uri="{19B8F6BF-5375-455C-9EA6-DF929625EA0E}">
        <p15:presenceInfo xmlns:p15="http://schemas.microsoft.com/office/powerpoint/2012/main" userId="S::jiwen.fan@pnnl.gov::2004cbe7-a365-4f2a-b7a0-312938d353be" providerId="AD"/>
      </p:ext>
    </p:extLst>
  </p:cmAuthor>
  <p:cmAuthor id="3" name="Blake, Jennifer" initials="BJ" lastIdx="1" clrIdx="2">
    <p:extLst>
      <p:ext uri="{19B8F6BF-5375-455C-9EA6-DF929625EA0E}">
        <p15:presenceInfo xmlns:p15="http://schemas.microsoft.com/office/powerpoint/2012/main" userId="S::Jennifer.Blake@pnnl.gov::18c46799-5b14-4629-b3db-32d9fb0f43bf" providerId="AD"/>
      </p:ext>
    </p:extLst>
  </p:cmAuthor>
  <p:cmAuthor id="4" name="Wisse, Jessica M" initials="WJM" lastIdx="1" clrIdx="3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2E4A86-28BA-4E9F-BF3F-2626CD8F43A5}" v="1" dt="2021-03-24T21:59:06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3" autoAdjust="0"/>
    <p:restoredTop sz="86395" autoAdjust="0"/>
  </p:normalViewPr>
  <p:slideViewPr>
    <p:cSldViewPr>
      <p:cViewPr varScale="1">
        <p:scale>
          <a:sx n="57" d="100"/>
          <a:sy n="57" d="100"/>
        </p:scale>
        <p:origin x="17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7A67FE2C-9838-452E-AE04-A58E92A92953}"/>
    <pc:docChg chg="custSel modSld">
      <pc:chgData name="Mundy, Beth E" userId="09c03546-1d2d-4d82-89e1-bb5e2a2e687b" providerId="ADAL" clId="{7A67FE2C-9838-452E-AE04-A58E92A92953}" dt="2021-03-24T23:24:25.750" v="17" actId="313"/>
      <pc:docMkLst>
        <pc:docMk/>
      </pc:docMkLst>
      <pc:sldChg chg="modSp mod">
        <pc:chgData name="Mundy, Beth E" userId="09c03546-1d2d-4d82-89e1-bb5e2a2e687b" providerId="ADAL" clId="{7A67FE2C-9838-452E-AE04-A58E92A92953}" dt="2021-03-24T23:24:25.750" v="17" actId="313"/>
        <pc:sldMkLst>
          <pc:docMk/>
          <pc:sldMk cId="0" sldId="258"/>
        </pc:sldMkLst>
        <pc:spChg chg="mod">
          <ac:chgData name="Mundy, Beth E" userId="09c03546-1d2d-4d82-89e1-bb5e2a2e687b" providerId="ADAL" clId="{7A67FE2C-9838-452E-AE04-A58E92A92953}" dt="2021-03-24T23:24:25.750" v="17" actId="313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Mundy, Beth E" userId="09c03546-1d2d-4d82-89e1-bb5e2a2e687b" providerId="ADAL" clId="{7A67FE2C-9838-452E-AE04-A58E92A92953}" dt="2021-03-24T22:51:36.613" v="15" actId="20577"/>
          <ac:spMkLst>
            <pc:docMk/>
            <pc:sldMk cId="0" sldId="258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1108" y="952682"/>
            <a:ext cx="4568952" cy="5676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how cloud microphysics parameterizations  influence simulated anthropogenic aerosol effects on deep convective clouds in the Houston area.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Simulate a thunderstorm in the Houston area using the Weather Research and Forecast-Chemistry model at high resolution (0.5-km grid spacing). 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observations to evaluate simulations of aerosol, radar reflectivity, and precipitation properties.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Carry out sensitivity tests of cloud models, comparing the results from a commonly used two moment bulk scheme and a physically-advanced bin scheme. 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physically-advanced bin scheme produces a simulated storm that matches observations well and shows a significant invigoration effect on the convective intensity and precipitation from anthropogenic aerosols</a:t>
            </a:r>
            <a:r>
              <a:rPr lang="en-US" altLang="en-US" sz="1400" dirty="0"/>
              <a:t>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commonly-used two moment bulk scheme cannot simulate the invigoration effect because of the unphysical treatment of droplet condensation and evaporation processes</a:t>
            </a:r>
            <a:r>
              <a:rPr lang="en-US" altLang="en-US" sz="1400" dirty="0"/>
              <a:t>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modified bulk scheme performed similarly to the bin scheme without adding computational time. 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" y="0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/>
              <a:t>Better Modeling of Cloud Properties </a:t>
            </a:r>
            <a:r>
              <a:rPr lang="en-US" sz="2800" b="1"/>
              <a:t>Shows Aerosol-Cloud-Interactions’ </a:t>
            </a:r>
            <a:r>
              <a:rPr lang="en-US" sz="2800" b="1" dirty="0"/>
              <a:t>Influence on Convective Clouds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809858" y="6096702"/>
            <a:ext cx="41910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+mn-lt"/>
              </a:rPr>
              <a:t>Y. Zhang, J. Fan, Z. Li, and D. Rosenfeld. “</a:t>
            </a:r>
            <a:r>
              <a:rPr lang="en-US" sz="1000" dirty="0">
                <a:latin typeface="+mn-lt"/>
              </a:rPr>
              <a:t>Impacts of Cloud Microphysics Parameterizations on Simulated Aerosol-Cloud-Interactions for Deep </a:t>
            </a:r>
            <a:r>
              <a:rPr lang="en-US" sz="1000" dirty="0">
                <a:latin typeface="+mj-lt"/>
              </a:rPr>
              <a:t>Convective Clouds over Houston”</a:t>
            </a:r>
            <a:r>
              <a:rPr lang="en-US" altLang="en-US" sz="1000" dirty="0">
                <a:latin typeface="+mj-lt"/>
              </a:rPr>
              <a:t>, </a:t>
            </a:r>
            <a:r>
              <a:rPr lang="en-US" altLang="en-US" sz="1000" i="1" dirty="0">
                <a:latin typeface="+mj-lt"/>
              </a:rPr>
              <a:t>Atmos. Chem. Phys.</a:t>
            </a:r>
            <a:r>
              <a:rPr lang="en-US" altLang="en-US" sz="1000" dirty="0">
                <a:latin typeface="+mj-lt"/>
              </a:rPr>
              <a:t>, </a:t>
            </a:r>
            <a:r>
              <a:rPr lang="en-US" sz="1000" b="1" dirty="0">
                <a:effectLst/>
                <a:latin typeface="+mj-lt"/>
                <a:ea typeface="Times New Roman" panose="02020603050405020304" pitchFamily="18" charset="0"/>
              </a:rPr>
              <a:t>21,</a:t>
            </a:r>
            <a:r>
              <a:rPr lang="en-US" sz="1000" dirty="0">
                <a:effectLst/>
                <a:latin typeface="+mj-lt"/>
                <a:ea typeface="Times New Roman" panose="02020603050405020304" pitchFamily="18" charset="0"/>
              </a:rPr>
              <a:t> 2363–2381, (2021). [DOI: 10.5194/acp-21-2363-2021]</a:t>
            </a:r>
            <a:endParaRPr lang="en-US" altLang="en-US" sz="1000" dirty="0">
              <a:latin typeface="+mj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46956" y="3791040"/>
            <a:ext cx="4316804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Time series of averaged surface rain rates from observation (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grey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), the physically-advanced bin scheme with (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solid red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 and without (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red dash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 aerosol effects, the commonly-used two moment scheme with (solid blue) and without (blue dash) aerosol effects, and the modified two moment scheme with (</a:t>
            </a:r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</a:rPr>
              <a:t>solid light blue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 and without (</a:t>
            </a:r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</a:rPr>
              <a:t>light blue dash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 aerosol effects. Aerosols enhanced precipitation intensity with the bin scheme but do not have notably affect the bulk scheme. The modified bulk scheme </a:t>
            </a:r>
            <a:r>
              <a:rPr 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simulated a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similar aerosol effect as the bin scheme.  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BEC044-14C1-F543-BEE8-C7B854BBCB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9" b="1089"/>
          <a:stretch/>
        </p:blipFill>
        <p:spPr>
          <a:xfrm>
            <a:off x="4568240" y="1272980"/>
            <a:ext cx="4535424" cy="24566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B4B9BF55EB03429B54A0C5039CF7AA" ma:contentTypeVersion="12" ma:contentTypeDescription="Create a new document." ma:contentTypeScope="" ma:versionID="c5d78afe7102d0e9bf97a4a42f7e129c">
  <xsd:schema xmlns:xsd="http://www.w3.org/2001/XMLSchema" xmlns:xs="http://www.w3.org/2001/XMLSchema" xmlns:p="http://schemas.microsoft.com/office/2006/metadata/properties" xmlns:ns2="3773524f-22ff-470f-b310-5294999f8866" targetNamespace="http://schemas.microsoft.com/office/2006/metadata/properties" ma:root="true" ma:fieldsID="b815e1b24c3efb926e037a6ddf605f38" ns2:_="">
    <xsd:import namespace="3773524f-22ff-470f-b310-5294999f8866"/>
    <xsd:element name="properties">
      <xsd:complexType>
        <xsd:sequence>
          <xsd:element name="documentManagement">
            <xsd:complexType>
              <xsd:all>
                <xsd:element ref="ns2:Content"/>
                <xsd:element ref="ns2:Highlight"/>
                <xsd:element ref="ns2:MediaServiceMetadata" minOccurs="0"/>
                <xsd:element ref="ns2:MediaServiceFastMetadata" minOccurs="0"/>
                <xsd:element ref="ns2:Highlight_x003a_ID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3524f-22ff-470f-b310-5294999f8866" elementFormDefault="qualified">
    <xsd:import namespace="http://schemas.microsoft.com/office/2006/documentManagement/types"/>
    <xsd:import namespace="http://schemas.microsoft.com/office/infopath/2007/PartnerControls"/>
    <xsd:element name="Content" ma:index="8" ma:displayName="Content" ma:format="Dropdown" ma:internalName="Content">
      <xsd:simpleType>
        <xsd:restriction base="dms:Choice">
          <xsd:enumeration value="Highlight article"/>
          <xsd:enumeration value="Highlight article hero image"/>
          <xsd:enumeration value="Highlight slide"/>
          <xsd:enumeration value="Highlight slide image"/>
          <xsd:enumeration value="Accepted paper"/>
          <xsd:enumeration value="Final paper"/>
          <xsd:enumeration value="Journal cover image"/>
        </xsd:restriction>
      </xsd:simpleType>
    </xsd:element>
    <xsd:element name="Highlight" ma:index="9" ma:displayName="Highlight" ma:list="{5e9925cf-9522-4661-83ea-a99aa2ece969}" ma:internalName="Highlight" ma:readOnly="false" ma:showField="Title">
      <xsd:simpleType>
        <xsd:restriction base="dms:Lookup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Highlight_x003a_ID" ma:index="12" nillable="true" ma:displayName="Highlight:ID" ma:list="{5e9925cf-9522-4661-83ea-a99aa2ece969}" ma:internalName="Highlight_x003a_ID" ma:readOnly="true" ma:showField="ID" ma:web="d2f3f7c9-ad8b-4c02-aec5-fa337afdd5c2">
      <xsd:simpleType>
        <xsd:restriction base="dms:Lookup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 xmlns="3773524f-22ff-470f-b310-5294999f8866"/>
    <Highlight xmlns="3773524f-22ff-470f-b310-5294999f8866">84</Highlight>
  </documentManagement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F58A31-7600-4DF7-B996-A4E449E03C6E}">
  <ds:schemaRefs>
    <ds:schemaRef ds:uri="3773524f-22ff-470f-b310-5294999f88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terms/"/>
    <ds:schemaRef ds:uri="http://purl.org/dc/dcmitype/"/>
    <ds:schemaRef ds:uri="3773524f-22ff-470f-b310-5294999f8866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9885</TotalTime>
  <Words>319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17</cp:revision>
  <cp:lastPrinted>2011-05-11T17:30:12Z</cp:lastPrinted>
  <dcterms:created xsi:type="dcterms:W3CDTF">2017-11-02T21:19:41Z</dcterms:created>
  <dcterms:modified xsi:type="dcterms:W3CDTF">2021-03-24T23:24:27Z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0x010100A6B4B9BF55EB03429B54A0C5039CF7AA</vt:lpwstr>
  </property>
  <property fmtid="{D5CDD505-2E9C-101B-9397-08002B2CF9AE}" pid="4" name="Order">
    <vt:r8>3400</vt:r8>
  </property>
</Properties>
</file>