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
  </p:notesMasterIdLst>
  <p:sldIdLst>
    <p:sldId id="256"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77" y="41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396144-34BF-4A1D-A79C-835C7249917B}" type="datetimeFigureOut">
              <a:rPr lang="en-US" smtClean="0"/>
              <a:t>7/24/2018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43E423-6684-455F-A107-406D624BFF03}" type="slidenum">
              <a:rPr lang="en-US" smtClean="0"/>
              <a:t>‹#›</a:t>
            </a:fld>
            <a:endParaRPr lang="en-US"/>
          </a:p>
        </p:txBody>
      </p:sp>
    </p:spTree>
    <p:extLst>
      <p:ext uri="{BB962C8B-B14F-4D97-AF65-F5344CB8AC3E}">
        <p14:creationId xmlns:p14="http://schemas.microsoft.com/office/powerpoint/2010/main" val="1085372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1042926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967091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7/24/2018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extLst>
      <p:ext uri="{BB962C8B-B14F-4D97-AF65-F5344CB8AC3E}">
        <p14:creationId xmlns:p14="http://schemas.microsoft.com/office/powerpoint/2010/main" val="2299461298"/>
      </p:ext>
    </p:extLst>
  </p:cSld>
  <p:clrMap bg1="lt1" tx1="dk1" bg2="lt2" tx2="dk2" accent1="accent1" accent2="accent2" accent3="accent3" accent4="accent4" accent5="accent5" accent6="accent6" hlink="hlink" folHlink="folHlink"/>
  <p:sldLayoutIdLst>
    <p:sldLayoutId id="2147483649" r:id="rId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31168" y="1127760"/>
            <a:ext cx="4136486"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600" b="1" dirty="0">
                <a:solidFill>
                  <a:prstClr val="black"/>
                </a:solidFill>
              </a:rPr>
              <a:t>Objective</a:t>
            </a:r>
          </a:p>
          <a:p>
            <a:pPr marL="285750" indent="-285750">
              <a:spcBef>
                <a:spcPct val="15000"/>
              </a:spcBef>
              <a:buFont typeface="Arial" pitchFamily="34" charset="0"/>
              <a:buChar char="●"/>
              <a:defRPr/>
            </a:pPr>
            <a:r>
              <a:rPr lang="en-US" sz="1400" dirty="0">
                <a:solidFill>
                  <a:prstClr val="black"/>
                </a:solidFill>
              </a:rPr>
              <a:t>Quantify local radiative feedbacks over the Arctic based on observed short-term climate </a:t>
            </a:r>
            <a:r>
              <a:rPr lang="en-US" sz="1400" dirty="0" smtClean="0">
                <a:solidFill>
                  <a:prstClr val="black"/>
                </a:solidFill>
              </a:rPr>
              <a:t>variations</a:t>
            </a:r>
            <a:endParaRPr lang="en-US" sz="1400" strike="sngStrike" dirty="0">
              <a:solidFill>
                <a:srgbClr val="FF0000"/>
              </a:solidFill>
            </a:endParaRPr>
          </a:p>
          <a:p>
            <a:pPr marL="231775" indent="-231775" algn="ctr">
              <a:spcBef>
                <a:spcPct val="15000"/>
              </a:spcBef>
              <a:defRPr/>
            </a:pPr>
            <a:r>
              <a:rPr lang="en-US" sz="1600" b="1" dirty="0" smtClean="0">
                <a:solidFill>
                  <a:prstClr val="black"/>
                </a:solidFill>
              </a:rPr>
              <a:t>Approach</a:t>
            </a:r>
            <a:endParaRPr lang="en-US" sz="1600" b="1" dirty="0">
              <a:solidFill>
                <a:prstClr val="black"/>
              </a:solidFill>
            </a:endParaRPr>
          </a:p>
          <a:p>
            <a:pPr marL="285750" indent="-285750">
              <a:spcBef>
                <a:spcPct val="15000"/>
              </a:spcBef>
              <a:buFont typeface="Arial" pitchFamily="34" charset="0"/>
              <a:buChar char="●"/>
              <a:defRPr/>
            </a:pPr>
            <a:r>
              <a:rPr lang="en-US" sz="1400" dirty="0">
                <a:solidFill>
                  <a:prstClr val="black"/>
                </a:solidFill>
              </a:rPr>
              <a:t>Perform </a:t>
            </a:r>
            <a:r>
              <a:rPr lang="en-US" sz="1400" dirty="0" smtClean="0">
                <a:solidFill>
                  <a:prstClr val="black"/>
                </a:solidFill>
              </a:rPr>
              <a:t>an </a:t>
            </a:r>
            <a:r>
              <a:rPr lang="en-US" sz="1400" dirty="0">
                <a:solidFill>
                  <a:prstClr val="black"/>
                </a:solidFill>
              </a:rPr>
              <a:t>a</a:t>
            </a:r>
            <a:r>
              <a:rPr lang="en-US" sz="1400" dirty="0" smtClean="0">
                <a:solidFill>
                  <a:prstClr val="black"/>
                </a:solidFill>
              </a:rPr>
              <a:t>tmospheric simulation </a:t>
            </a:r>
            <a:r>
              <a:rPr lang="en-US" sz="1400" dirty="0">
                <a:solidFill>
                  <a:prstClr val="black"/>
                </a:solidFill>
              </a:rPr>
              <a:t>for 1979−2014 </a:t>
            </a:r>
            <a:r>
              <a:rPr lang="en-US" sz="1400" dirty="0" smtClean="0">
                <a:solidFill>
                  <a:prstClr val="black"/>
                </a:solidFill>
              </a:rPr>
              <a:t>using </a:t>
            </a:r>
            <a:r>
              <a:rPr lang="en-US" sz="1400" dirty="0">
                <a:solidFill>
                  <a:prstClr val="black"/>
                </a:solidFill>
              </a:rPr>
              <a:t>the Community Atmosphere Model </a:t>
            </a:r>
            <a:r>
              <a:rPr lang="en-US" sz="1400" dirty="0" smtClean="0">
                <a:solidFill>
                  <a:prstClr val="black"/>
                </a:solidFill>
              </a:rPr>
              <a:t>version 5</a:t>
            </a:r>
            <a:r>
              <a:rPr lang="en-US" sz="1400" dirty="0">
                <a:solidFill>
                  <a:prstClr val="black"/>
                </a:solidFill>
              </a:rPr>
              <a:t> </a:t>
            </a:r>
            <a:r>
              <a:rPr lang="en-US" sz="1400" dirty="0" smtClean="0"/>
              <a:t>(CAM5) </a:t>
            </a:r>
            <a:r>
              <a:rPr lang="en-US" sz="1400" dirty="0" smtClean="0">
                <a:solidFill>
                  <a:prstClr val="black"/>
                </a:solidFill>
              </a:rPr>
              <a:t>driven by reanalysis winds</a:t>
            </a:r>
            <a:endParaRPr lang="en-US" sz="1400" dirty="0">
              <a:solidFill>
                <a:prstClr val="black"/>
              </a:solidFill>
            </a:endParaRPr>
          </a:p>
          <a:p>
            <a:pPr marL="285750" indent="-285750">
              <a:spcBef>
                <a:spcPct val="15000"/>
              </a:spcBef>
              <a:buFont typeface="Arial" pitchFamily="34" charset="0"/>
              <a:buChar char="●"/>
              <a:defRPr/>
            </a:pPr>
            <a:r>
              <a:rPr lang="en-US" sz="1400" dirty="0">
                <a:solidFill>
                  <a:prstClr val="black"/>
                </a:solidFill>
              </a:rPr>
              <a:t>Calculate </a:t>
            </a:r>
            <a:r>
              <a:rPr lang="en-US" sz="1400" dirty="0" smtClean="0">
                <a:solidFill>
                  <a:prstClr val="black"/>
                </a:solidFill>
              </a:rPr>
              <a:t>and compare individual </a:t>
            </a:r>
            <a:r>
              <a:rPr lang="en-US" sz="1400" dirty="0">
                <a:solidFill>
                  <a:prstClr val="black"/>
                </a:solidFill>
              </a:rPr>
              <a:t>radiative feedbacks using </a:t>
            </a:r>
            <a:r>
              <a:rPr lang="en-US" sz="1400" dirty="0" smtClean="0">
                <a:solidFill>
                  <a:prstClr val="black"/>
                </a:solidFill>
              </a:rPr>
              <a:t>the CAM5 results, three reanalysis data sets, and satellite measurements</a:t>
            </a:r>
          </a:p>
          <a:p>
            <a:pPr algn="ctr" eaLnBrk="1" hangingPunct="1">
              <a:spcBef>
                <a:spcPct val="15000"/>
              </a:spcBef>
              <a:buFontTx/>
              <a:buNone/>
            </a:pPr>
            <a:r>
              <a:rPr lang="en-US" altLang="en-US" sz="1600" b="1" dirty="0" smtClean="0">
                <a:solidFill>
                  <a:srgbClr val="000000"/>
                </a:solidFill>
              </a:rPr>
              <a:t>Impact</a:t>
            </a:r>
            <a:endParaRPr lang="en-US" altLang="en-US" sz="1600" b="1" dirty="0">
              <a:solidFill>
                <a:srgbClr val="000000"/>
              </a:solidFill>
            </a:endParaRPr>
          </a:p>
          <a:p>
            <a:pPr marL="283464" indent="-283464">
              <a:spcBef>
                <a:spcPct val="15000"/>
              </a:spcBef>
              <a:buFont typeface="Arial" panose="020B0604020202020204" pitchFamily="34" charset="0"/>
              <a:buChar char="●"/>
            </a:pPr>
            <a:r>
              <a:rPr lang="en-US" sz="1400" dirty="0"/>
              <a:t>This study is the first to systematically quantify and compare individual radiative feedbacks over the Arctic based on various reanalysis and satellite data sets</a:t>
            </a:r>
            <a:endParaRPr lang="en-US" altLang="en-US" sz="1400" dirty="0"/>
          </a:p>
          <a:p>
            <a:pPr marL="283464" indent="-283464">
              <a:spcBef>
                <a:spcPct val="15000"/>
              </a:spcBef>
              <a:buFont typeface="Arial" panose="020B0604020202020204" pitchFamily="34" charset="0"/>
              <a:buChar char="●"/>
            </a:pPr>
            <a:r>
              <a:rPr lang="en-US" altLang="en-US" sz="1400" dirty="0" smtClean="0"/>
              <a:t>Data sets agreed that, relative </a:t>
            </a:r>
            <a:r>
              <a:rPr lang="en-US" altLang="en-US" sz="1400" dirty="0"/>
              <a:t>to the tropics, temperature lapse rate feedback </a:t>
            </a:r>
            <a:r>
              <a:rPr lang="en-US" altLang="en-US" sz="1400" dirty="0" smtClean="0"/>
              <a:t>was the </a:t>
            </a:r>
            <a:r>
              <a:rPr lang="en-US" altLang="en-US" sz="1400" dirty="0"/>
              <a:t>largest contributor to Arctic amplification, followed by surface albedo </a:t>
            </a:r>
            <a:r>
              <a:rPr lang="en-US" altLang="en-US" sz="1400" dirty="0" smtClean="0"/>
              <a:t>feedback</a:t>
            </a:r>
          </a:p>
          <a:p>
            <a:pPr marL="283464" indent="-283464">
              <a:spcBef>
                <a:spcPct val="15000"/>
              </a:spcBef>
              <a:buFont typeface="Arial" panose="020B0604020202020204" pitchFamily="34" charset="0"/>
              <a:buChar char="●"/>
            </a:pPr>
            <a:r>
              <a:rPr lang="en-US" altLang="en-US" sz="1400" dirty="0"/>
              <a:t>W</a:t>
            </a:r>
            <a:r>
              <a:rPr lang="en-US" altLang="en-US" sz="1400" dirty="0" smtClean="0"/>
              <a:t>ater </a:t>
            </a:r>
            <a:r>
              <a:rPr lang="en-US" altLang="en-US" sz="1400" dirty="0"/>
              <a:t>vapor feedback </a:t>
            </a:r>
            <a:r>
              <a:rPr lang="en-US" altLang="en-US" sz="1400" dirty="0" smtClean="0"/>
              <a:t>contributed positively to Arctic warming </a:t>
            </a:r>
            <a:r>
              <a:rPr lang="en-US" altLang="en-US" sz="1400" smtClean="0"/>
              <a:t>but had </a:t>
            </a:r>
            <a:r>
              <a:rPr lang="en-US" altLang="en-US" sz="1400" dirty="0"/>
              <a:t>a negative contribution to Arctic amplification</a:t>
            </a:r>
          </a:p>
          <a:p>
            <a:pPr marL="283464" indent="-283464">
              <a:spcBef>
                <a:spcPct val="15000"/>
              </a:spcBef>
              <a:buFont typeface="Arial" panose="020B0604020202020204" pitchFamily="34" charset="0"/>
              <a:buChar char="●"/>
            </a:pPr>
            <a:r>
              <a:rPr lang="en-US" altLang="en-US" sz="1400" dirty="0"/>
              <a:t>Cloud feedback over the Arctic </a:t>
            </a:r>
            <a:r>
              <a:rPr lang="en-US" altLang="en-US" sz="1400" dirty="0" smtClean="0"/>
              <a:t>was </a:t>
            </a:r>
            <a:r>
              <a:rPr lang="en-US" altLang="en-US" sz="1400" dirty="0"/>
              <a:t>largely uncertain, including its sign (positive or negative)</a:t>
            </a:r>
            <a:endParaRPr lang="en-US" sz="1400" dirty="0"/>
          </a:p>
        </p:txBody>
      </p:sp>
      <p:sp>
        <p:nvSpPr>
          <p:cNvPr id="3076" name="Rectangle 5"/>
          <p:cNvSpPr>
            <a:spLocks noChangeArrowheads="1"/>
          </p:cNvSpPr>
          <p:nvPr/>
        </p:nvSpPr>
        <p:spPr bwMode="auto">
          <a:xfrm>
            <a:off x="31169" y="0"/>
            <a:ext cx="897385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200" b="1" dirty="0" smtClean="0">
                <a:solidFill>
                  <a:srgbClr val="000000"/>
                </a:solidFill>
                <a:latin typeface="+mn-lt"/>
              </a:rPr>
              <a:t>Arctic </a:t>
            </a:r>
            <a:r>
              <a:rPr lang="en-US" altLang="en-US" sz="3200" b="1" dirty="0">
                <a:solidFill>
                  <a:srgbClr val="000000"/>
                </a:solidFill>
                <a:latin typeface="+mn-lt"/>
              </a:rPr>
              <a:t>R</a:t>
            </a:r>
            <a:r>
              <a:rPr lang="en-US" altLang="en-US" sz="3200" b="1" dirty="0" smtClean="0">
                <a:solidFill>
                  <a:srgbClr val="000000"/>
                </a:solidFill>
                <a:latin typeface="+mn-lt"/>
              </a:rPr>
              <a:t>adiative </a:t>
            </a:r>
            <a:r>
              <a:rPr lang="en-US" altLang="en-US" sz="3200" b="1" dirty="0">
                <a:solidFill>
                  <a:srgbClr val="000000"/>
                </a:solidFill>
                <a:latin typeface="+mn-lt"/>
              </a:rPr>
              <a:t>F</a:t>
            </a:r>
            <a:r>
              <a:rPr lang="en-US" altLang="en-US" sz="3200" b="1" dirty="0" smtClean="0">
                <a:solidFill>
                  <a:srgbClr val="000000"/>
                </a:solidFill>
                <a:latin typeface="+mn-lt"/>
              </a:rPr>
              <a:t>eedbacks </a:t>
            </a:r>
            <a:r>
              <a:rPr lang="en-US" altLang="en-US" sz="3200" b="1" dirty="0">
                <a:solidFill>
                  <a:srgbClr val="000000"/>
                </a:solidFill>
                <a:latin typeface="+mn-lt"/>
              </a:rPr>
              <a:t>B</a:t>
            </a:r>
            <a:r>
              <a:rPr lang="en-US" altLang="en-US" sz="3200" b="1" dirty="0" smtClean="0">
                <a:solidFill>
                  <a:srgbClr val="000000"/>
                </a:solidFill>
                <a:latin typeface="+mn-lt"/>
              </a:rPr>
              <a:t>ased </a:t>
            </a:r>
            <a:r>
              <a:rPr lang="en-US" altLang="en-US" sz="3200" b="1" dirty="0">
                <a:solidFill>
                  <a:srgbClr val="000000"/>
                </a:solidFill>
                <a:latin typeface="+mn-lt"/>
              </a:rPr>
              <a:t>on O</a:t>
            </a:r>
            <a:r>
              <a:rPr lang="en-US" altLang="en-US" sz="3200" b="1" dirty="0" smtClean="0">
                <a:solidFill>
                  <a:srgbClr val="000000"/>
                </a:solidFill>
                <a:latin typeface="+mn-lt"/>
              </a:rPr>
              <a:t>bserved Short-Term </a:t>
            </a:r>
            <a:r>
              <a:rPr lang="en-US" altLang="en-US" sz="3200" b="1" dirty="0">
                <a:solidFill>
                  <a:srgbClr val="000000"/>
                </a:solidFill>
                <a:latin typeface="+mn-lt"/>
              </a:rPr>
              <a:t>C</a:t>
            </a:r>
            <a:r>
              <a:rPr lang="en-US" altLang="en-US" sz="3200" b="1" dirty="0" smtClean="0">
                <a:solidFill>
                  <a:srgbClr val="000000"/>
                </a:solidFill>
                <a:latin typeface="+mn-lt"/>
              </a:rPr>
              <a:t>limate </a:t>
            </a:r>
            <a:r>
              <a:rPr lang="en-US" altLang="en-US" sz="3200" b="1" dirty="0">
                <a:solidFill>
                  <a:srgbClr val="000000"/>
                </a:solidFill>
                <a:latin typeface="+mn-lt"/>
              </a:rPr>
              <a:t>V</a:t>
            </a:r>
            <a:r>
              <a:rPr lang="en-US" altLang="en-US" sz="3200" b="1" dirty="0" smtClean="0">
                <a:solidFill>
                  <a:srgbClr val="000000"/>
                </a:solidFill>
                <a:latin typeface="+mn-lt"/>
              </a:rPr>
              <a:t>ariations</a:t>
            </a:r>
            <a:endParaRPr lang="en-US" altLang="en-US" sz="3200" b="1" dirty="0">
              <a:solidFill>
                <a:srgbClr val="000000"/>
              </a:solidFill>
              <a:latin typeface="+mn-lt"/>
            </a:endParaRPr>
          </a:p>
        </p:txBody>
      </p:sp>
      <p:sp>
        <p:nvSpPr>
          <p:cNvPr id="3077" name="Text Box 6"/>
          <p:cNvSpPr txBox="1">
            <a:spLocks noChangeArrowheads="1"/>
          </p:cNvSpPr>
          <p:nvPr/>
        </p:nvSpPr>
        <p:spPr bwMode="auto">
          <a:xfrm>
            <a:off x="4395216" y="6019800"/>
            <a:ext cx="4534290" cy="707886"/>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000" dirty="0" smtClean="0">
                <a:solidFill>
                  <a:srgbClr val="000000"/>
                </a:solidFill>
                <a:latin typeface="+mn-lt"/>
              </a:rPr>
              <a:t>Zhang R, H Wang, Q Fu, AG Pendergrass, M Wang, Y Yang, P-L Ma, and PJ Rasch. 2018. “Local </a:t>
            </a:r>
            <a:r>
              <a:rPr lang="en-US" altLang="en-US" sz="1000" dirty="0">
                <a:solidFill>
                  <a:srgbClr val="000000"/>
                </a:solidFill>
                <a:latin typeface="+mn-lt"/>
              </a:rPr>
              <a:t>R</a:t>
            </a:r>
            <a:r>
              <a:rPr lang="en-US" altLang="en-US" sz="1000" dirty="0" smtClean="0">
                <a:solidFill>
                  <a:srgbClr val="000000"/>
                </a:solidFill>
                <a:latin typeface="+mn-lt"/>
              </a:rPr>
              <a:t>adiative </a:t>
            </a:r>
            <a:r>
              <a:rPr lang="en-US" altLang="en-US" sz="1000" dirty="0">
                <a:solidFill>
                  <a:srgbClr val="000000"/>
                </a:solidFill>
                <a:latin typeface="+mn-lt"/>
              </a:rPr>
              <a:t>F</a:t>
            </a:r>
            <a:r>
              <a:rPr lang="en-US" altLang="en-US" sz="1000" dirty="0" smtClean="0">
                <a:solidFill>
                  <a:srgbClr val="000000"/>
                </a:solidFill>
                <a:latin typeface="+mn-lt"/>
              </a:rPr>
              <a:t>eedback </a:t>
            </a:r>
            <a:r>
              <a:rPr lang="en-US" altLang="en-US" sz="1000" dirty="0">
                <a:solidFill>
                  <a:srgbClr val="000000"/>
                </a:solidFill>
                <a:latin typeface="+mn-lt"/>
              </a:rPr>
              <a:t>O</a:t>
            </a:r>
            <a:r>
              <a:rPr lang="en-US" altLang="en-US" sz="1000" dirty="0" smtClean="0">
                <a:solidFill>
                  <a:srgbClr val="000000"/>
                </a:solidFill>
                <a:latin typeface="+mn-lt"/>
              </a:rPr>
              <a:t>ver </a:t>
            </a:r>
            <a:r>
              <a:rPr lang="en-US" altLang="en-US" sz="1000" dirty="0">
                <a:solidFill>
                  <a:srgbClr val="000000"/>
                </a:solidFill>
                <a:latin typeface="+mn-lt"/>
              </a:rPr>
              <a:t>the Arctic </a:t>
            </a:r>
            <a:r>
              <a:rPr lang="en-US" altLang="en-US" sz="1000" dirty="0" smtClean="0">
                <a:solidFill>
                  <a:srgbClr val="000000"/>
                </a:solidFill>
                <a:latin typeface="+mn-lt"/>
              </a:rPr>
              <a:t>Based </a:t>
            </a:r>
            <a:r>
              <a:rPr lang="en-US" altLang="en-US" sz="1000" dirty="0">
                <a:solidFill>
                  <a:srgbClr val="000000"/>
                </a:solidFill>
                <a:latin typeface="+mn-lt"/>
              </a:rPr>
              <a:t>on </a:t>
            </a:r>
            <a:r>
              <a:rPr lang="en-US" altLang="en-US" sz="1000" dirty="0" smtClean="0">
                <a:solidFill>
                  <a:srgbClr val="000000"/>
                </a:solidFill>
                <a:latin typeface="+mn-lt"/>
              </a:rPr>
              <a:t>Observed Short-Term </a:t>
            </a:r>
            <a:r>
              <a:rPr lang="en-US" altLang="en-US" sz="1000" dirty="0">
                <a:solidFill>
                  <a:srgbClr val="000000"/>
                </a:solidFill>
                <a:latin typeface="+mn-lt"/>
              </a:rPr>
              <a:t>C</a:t>
            </a:r>
            <a:r>
              <a:rPr lang="en-US" altLang="en-US" sz="1000" dirty="0" smtClean="0">
                <a:solidFill>
                  <a:srgbClr val="000000"/>
                </a:solidFill>
                <a:latin typeface="+mn-lt"/>
              </a:rPr>
              <a:t>limate </a:t>
            </a:r>
            <a:r>
              <a:rPr lang="en-US" altLang="en-US" sz="1000" dirty="0">
                <a:solidFill>
                  <a:srgbClr val="000000"/>
                </a:solidFill>
                <a:latin typeface="+mn-lt"/>
              </a:rPr>
              <a:t>V</a:t>
            </a:r>
            <a:r>
              <a:rPr lang="en-US" altLang="en-US" sz="1000" dirty="0" smtClean="0">
                <a:solidFill>
                  <a:srgbClr val="000000"/>
                </a:solidFill>
                <a:latin typeface="+mn-lt"/>
              </a:rPr>
              <a:t>ariations.” </a:t>
            </a:r>
            <a:r>
              <a:rPr lang="en-US" altLang="en-US" sz="1000" i="1" dirty="0">
                <a:solidFill>
                  <a:srgbClr val="000000"/>
                </a:solidFill>
                <a:latin typeface="+mn-lt"/>
              </a:rPr>
              <a:t>Geophysical Research </a:t>
            </a:r>
            <a:r>
              <a:rPr lang="en-US" altLang="en-US" sz="1000" i="1" dirty="0" smtClean="0">
                <a:solidFill>
                  <a:srgbClr val="000000"/>
                </a:solidFill>
                <a:latin typeface="+mn-lt"/>
              </a:rPr>
              <a:t>Letters</a:t>
            </a:r>
            <a:r>
              <a:rPr lang="en-US" altLang="en-US" sz="1000" dirty="0" smtClean="0">
                <a:solidFill>
                  <a:srgbClr val="000000"/>
                </a:solidFill>
                <a:latin typeface="+mn-lt"/>
              </a:rPr>
              <a:t> 45:5761-5770. </a:t>
            </a:r>
            <a:r>
              <a:rPr lang="en-US" sz="1000" dirty="0">
                <a:latin typeface="+mn-lt"/>
              </a:rPr>
              <a:t>https://doi.org/10.1029/2018GL077852</a:t>
            </a:r>
            <a:endParaRPr lang="en-US" altLang="en-US" sz="1000" dirty="0">
              <a:latin typeface="+mn-lt"/>
            </a:endParaRPr>
          </a:p>
        </p:txBody>
      </p:sp>
      <p:sp>
        <p:nvSpPr>
          <p:cNvPr id="3078" name="TextBox 9"/>
          <p:cNvSpPr txBox="1">
            <a:spLocks noChangeArrowheads="1"/>
          </p:cNvSpPr>
          <p:nvPr/>
        </p:nvSpPr>
        <p:spPr bwMode="auto">
          <a:xfrm>
            <a:off x="4289322" y="5039926"/>
            <a:ext cx="485467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smtClean="0">
                <a:solidFill>
                  <a:srgbClr val="0000FF"/>
                </a:solidFill>
                <a:latin typeface="Arial" panose="020B0604020202020204" pitchFamily="34" charset="0"/>
              </a:rPr>
              <a:t>This scatter </a:t>
            </a:r>
            <a:r>
              <a:rPr lang="en-US" altLang="en-US" sz="1200" b="1" dirty="0">
                <a:solidFill>
                  <a:srgbClr val="0000FF"/>
                </a:solidFill>
                <a:latin typeface="Arial" panose="020B0604020202020204" pitchFamily="34" charset="0"/>
              </a:rPr>
              <a:t>plot of individual feedbacks over the tropics versus the Arctic compares the contributions of different feedbacks (symbols) to Arctic amplification of warming and the agreement among the different data sets (colors).</a:t>
            </a:r>
          </a:p>
        </p:txBody>
      </p:sp>
      <p:sp>
        <p:nvSpPr>
          <p:cNvPr id="2" name="Rectangle 1"/>
          <p:cNvSpPr/>
          <p:nvPr/>
        </p:nvSpPr>
        <p:spPr>
          <a:xfrm>
            <a:off x="4419600" y="1752600"/>
            <a:ext cx="2286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xmlns="" id="{29B0486D-C19A-4B10-BE68-D64AAC7747B4}"/>
              </a:ext>
            </a:extLst>
          </p:cNvPr>
          <p:cNvPicPr>
            <a:picLocks noChangeAspect="1"/>
          </p:cNvPicPr>
          <p:nvPr/>
        </p:nvPicPr>
        <p:blipFill rotWithShape="1">
          <a:blip r:embed="rId3"/>
          <a:srcRect r="50849" b="51729"/>
          <a:stretch/>
        </p:blipFill>
        <p:spPr>
          <a:xfrm>
            <a:off x="4304911" y="1763326"/>
            <a:ext cx="3301665" cy="3265874"/>
          </a:xfrm>
          <a:prstGeom prst="rect">
            <a:avLst/>
          </a:prstGeom>
        </p:spPr>
      </p:pic>
      <p:pic>
        <p:nvPicPr>
          <p:cNvPr id="11" name="Picture 10">
            <a:extLst>
              <a:ext uri="{FF2B5EF4-FFF2-40B4-BE49-F238E27FC236}">
                <a16:creationId xmlns:a16="http://schemas.microsoft.com/office/drawing/2014/main" xmlns="" id="{29B0486D-C19A-4B10-BE68-D64AAC7747B4}"/>
              </a:ext>
            </a:extLst>
          </p:cNvPr>
          <p:cNvPicPr>
            <a:picLocks noChangeAspect="1"/>
          </p:cNvPicPr>
          <p:nvPr/>
        </p:nvPicPr>
        <p:blipFill rotWithShape="1">
          <a:blip r:embed="rId3"/>
          <a:srcRect l="49184" t="-1" b="58383"/>
          <a:stretch/>
        </p:blipFill>
        <p:spPr>
          <a:xfrm>
            <a:off x="6313783" y="900906"/>
            <a:ext cx="2615723" cy="2157665"/>
          </a:xfrm>
          <a:prstGeom prst="rect">
            <a:avLst/>
          </a:prstGeom>
          <a:ln>
            <a:solidFill>
              <a:schemeClr val="tx1"/>
            </a:solidFill>
          </a:ln>
        </p:spPr>
      </p:pic>
    </p:spTree>
    <p:extLst>
      <p:ext uri="{BB962C8B-B14F-4D97-AF65-F5344CB8AC3E}">
        <p14:creationId xmlns:p14="http://schemas.microsoft.com/office/powerpoint/2010/main" val="1493357144"/>
      </p:ext>
    </p:extLst>
  </p:cSld>
  <p:clrMapOvr>
    <a:masterClrMapping/>
  </p:clrMapOvr>
  <p:timing>
    <p:tnLst>
      <p:par>
        <p:cTn id="1" dur="indefinite" restart="never" nodeType="tmRoot"/>
      </p:par>
    </p:tnLst>
  </p:timing>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SlideDescription xmlns="http://schemas.microsoft.com/sharepoint/v3" xsi:nil="true"/>
    <Presentation xmlns="http://schemas.microsoft.com/sharepoint/v3">Zhang-etal-ArcticFeedbacks-GRL-July2018-f</Presentation>
    <Funding xmlns="98b00cf3-a6ce-40de-8923-f140beb786e9">RGCM</Funding>
  </documentManagement>
</p:properties>
</file>

<file path=customXml/item2.xml><?xml version="1.0" encoding="utf-8"?>
<ct:contentTypeSchema xmlns:ct="http://schemas.microsoft.com/office/2006/metadata/contentType" xmlns:ma="http://schemas.microsoft.com/office/2006/metadata/properties/metaAttributes" ct:_="" ma:_="" ma:contentTypeName="Slide" ma:contentTypeID="0x010100A22E315B1F3C42B49A0E90D2F9AB5AB100A3ADA40348D53C4EA114B46FA9468BEB" ma:contentTypeVersion="1" ma:contentTypeDescription="Microsoft PowerPoint Slide" ma:contentTypeScope="" ma:versionID="dbc4f2fd50e8b674fa18556b083337e9">
  <xsd:schema xmlns:xsd="http://www.w3.org/2001/XMLSchema" xmlns:xs="http://www.w3.org/2001/XMLSchema" xmlns:p="http://schemas.microsoft.com/office/2006/metadata/properties" xmlns:ns1="http://schemas.microsoft.com/sharepoint/v3" xmlns:ns2="98b00cf3-a6ce-40de-8923-f140beb786e9" targetNamespace="http://schemas.microsoft.com/office/2006/metadata/properties" ma:root="true" ma:fieldsID="369ecde004d64f13dca5f1ba268ab172" ns1:_="" ns2:_="">
    <xsd:import namespace="http://schemas.microsoft.com/sharepoint/v3"/>
    <xsd:import namespace="98b00cf3-a6ce-40de-8923-f140beb786e9"/>
    <xsd:element name="properties">
      <xsd:complexType>
        <xsd:sequence>
          <xsd:element name="documentManagement">
            <xsd:complexType>
              <xsd:all>
                <xsd:element ref="ns1:Presentation" minOccurs="0"/>
                <xsd:element ref="ns1:SlideDescription" minOccurs="0"/>
                <xsd:element ref="ns2:Funding"/>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resentation" ma:index="1" nillable="true" ma:displayName="Presentation" ma:internalName="Presentation">
      <xsd:simpleType>
        <xsd:restriction base="dms:Text"/>
      </xsd:simpleType>
    </xsd:element>
    <xsd:element name="SlideDescription" ma:index="2" nillable="true" ma:displayName="Description" ma:internalName="SlideDescrip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8b00cf3-a6ce-40de-8923-f140beb786e9" elementFormDefault="qualified">
    <xsd:import namespace="http://schemas.microsoft.com/office/2006/documentManagement/types"/>
    <xsd:import namespace="http://schemas.microsoft.com/office/infopath/2007/PartnerControls"/>
    <xsd:element name="Funding" ma:index="7" ma:displayName="Funding" ma:description="Funding Soure" ma:internalName="Funding">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9B5A32-1A35-48E5-B11C-C89AC80203B8}">
  <ds:schemaRefs>
    <ds:schemaRef ds:uri="http://schemas.openxmlformats.org/package/2006/metadata/core-properties"/>
    <ds:schemaRef ds:uri="http://www.w3.org/XML/1998/namespace"/>
    <ds:schemaRef ds:uri="http://schemas.microsoft.com/office/infopath/2007/PartnerControls"/>
    <ds:schemaRef ds:uri="http://purl.org/dc/dcmitype/"/>
    <ds:schemaRef ds:uri="http://purl.org/dc/elements/1.1/"/>
    <ds:schemaRef ds:uri="98b00cf3-a6ce-40de-8923-f140beb786e9"/>
    <ds:schemaRef ds:uri="http://schemas.microsoft.com/office/2006/documentManagement/types"/>
    <ds:schemaRef ds:uri="http://schemas.microsoft.com/sharepoint/v3"/>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98AED199-C8B3-4EF6-AEDB-9CFE6ACEEB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98b00cf3-a6ce-40de-8923-f140beb786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6336</TotalTime>
  <Words>240</Words>
  <Application>Microsoft Office PowerPoint</Application>
  <PresentationFormat>On-screen Show (4:3)</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Zhang-etal-ArcticFeedbacks-GRL-July2018-f</dc:title>
  <dc:creator>Davis, Emily L</dc:creator>
  <dc:description/>
  <cp:lastModifiedBy>Roeder, Lynne R</cp:lastModifiedBy>
  <cp:revision>51</cp:revision>
  <cp:lastPrinted>2011-05-11T17:30:12Z</cp:lastPrinted>
  <dcterms:created xsi:type="dcterms:W3CDTF">2017-11-02T21:19:41Z</dcterms:created>
  <dcterms:modified xsi:type="dcterms:W3CDTF">2018-07-24T16:15:10Z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0x010100A22E315B1F3C42B49A0E90D2F9AB5AB100A3ADA40348D53C4EA114B46FA9468BEB</vt:lpwstr>
  </property>
  <property fmtid="{D5CDD505-2E9C-101B-9397-08002B2CF9AE}" pid="4" name="Highlight">
    <vt:lpwstr/>
  </property>
  <property fmtid="{D5CDD505-2E9C-101B-9397-08002B2CF9AE}" pid="5" name="FY">
    <vt:lpwstr/>
  </property>
  <property fmtid="{D5CDD505-2E9C-101B-9397-08002B2CF9AE}" pid="6" name="Funding">
    <vt:lpwstr>RGCM</vt:lpwstr>
  </property>
  <property fmtid="{D5CDD505-2E9C-101B-9397-08002B2CF9AE}" pid="7" name="ContentType">
    <vt:lpwstr>Slide</vt:lpwstr>
  </property>
  <property fmtid="{D5CDD505-2E9C-101B-9397-08002B2CF9AE}" pid="8" name="Presentation">
    <vt:lpwstr>Zhang-etal-ArcticFeedbacks-GRL-July2018-f</vt:lpwstr>
  </property>
  <property fmtid="{D5CDD505-2E9C-101B-9397-08002B2CF9AE}" pid="9" name="SlideDescription">
    <vt:lpwstr/>
  </property>
</Properties>
</file>