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8" r:id="rId4"/>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4" autoAdjust="0"/>
    <p:restoredTop sz="94625" autoAdjust="0"/>
  </p:normalViewPr>
  <p:slideViewPr>
    <p:cSldViewPr>
      <p:cViewPr varScale="1">
        <p:scale>
          <a:sx n="112" d="100"/>
          <a:sy n="112" d="100"/>
        </p:scale>
        <p:origin x="1504"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11/11/19</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11/11/19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11/11/19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11/11/19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11/11/19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11/11/19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11/11/19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11/11/19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11/11/19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11/11/19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11/11/19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11/11/19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11/11/19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73/pnas.1915258116"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01314" y="838200"/>
            <a:ext cx="411480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lnSpc>
                <a:spcPts val="1480"/>
              </a:lnSpc>
              <a:spcBef>
                <a:spcPts val="152"/>
              </a:spcBef>
              <a:defRPr/>
            </a:pPr>
            <a:r>
              <a:rPr lang="en-US" sz="1400" b="1" dirty="0">
                <a:solidFill>
                  <a:prstClr val="black"/>
                </a:solidFill>
              </a:rPr>
              <a:t>Objective</a:t>
            </a:r>
          </a:p>
          <a:p>
            <a:pPr marL="285750" indent="-285750">
              <a:lnSpc>
                <a:spcPts val="1480"/>
              </a:lnSpc>
              <a:spcBef>
                <a:spcPts val="152"/>
              </a:spcBef>
              <a:buFont typeface="Arial" pitchFamily="34" charset="0"/>
              <a:buChar char="●"/>
              <a:defRPr/>
            </a:pPr>
            <a:r>
              <a:rPr lang="en-US" sz="1400" dirty="0"/>
              <a:t>Explain significant reductions in reflection of sunlight observed in the Arctic since the 1980s</a:t>
            </a:r>
          </a:p>
          <a:p>
            <a:pPr>
              <a:lnSpc>
                <a:spcPts val="1480"/>
              </a:lnSpc>
              <a:spcBef>
                <a:spcPts val="152"/>
              </a:spcBef>
              <a:defRPr/>
            </a:pPr>
            <a:endParaRPr lang="en-US" sz="1400" b="1" dirty="0">
              <a:solidFill>
                <a:prstClr val="black"/>
              </a:solidFill>
            </a:endParaRPr>
          </a:p>
          <a:p>
            <a:pPr marL="231775" indent="-231775" algn="ctr">
              <a:lnSpc>
                <a:spcPts val="1480"/>
              </a:lnSpc>
              <a:spcBef>
                <a:spcPts val="152"/>
              </a:spcBef>
              <a:defRPr/>
            </a:pPr>
            <a:r>
              <a:rPr lang="en-US" sz="1400" b="1" dirty="0">
                <a:solidFill>
                  <a:prstClr val="black"/>
                </a:solidFill>
              </a:rPr>
              <a:t>Approach</a:t>
            </a:r>
          </a:p>
          <a:p>
            <a:pPr marL="285750" indent="-285750">
              <a:lnSpc>
                <a:spcPts val="1480"/>
              </a:lnSpc>
              <a:spcBef>
                <a:spcPts val="152"/>
              </a:spcBef>
              <a:buFont typeface="Arial" pitchFamily="34" charset="0"/>
              <a:buChar char="●"/>
              <a:defRPr/>
            </a:pPr>
            <a:r>
              <a:rPr lang="en-US" sz="1400" dirty="0">
                <a:solidFill>
                  <a:prstClr val="black"/>
                </a:solidFill>
              </a:rPr>
              <a:t>Document the reduction in albedo (which quantifies the refection of sunlight) in the Arctic, using satellite and other observations over the last 30 years</a:t>
            </a:r>
          </a:p>
          <a:p>
            <a:pPr marL="285750" indent="-285750">
              <a:lnSpc>
                <a:spcPts val="1480"/>
              </a:lnSpc>
              <a:spcBef>
                <a:spcPts val="152"/>
              </a:spcBef>
              <a:buFont typeface="Arial" pitchFamily="34" charset="0"/>
              <a:buChar char="●"/>
              <a:defRPr/>
            </a:pPr>
            <a:r>
              <a:rPr lang="en-US" sz="1400" dirty="0">
                <a:solidFill>
                  <a:prstClr val="black"/>
                </a:solidFill>
              </a:rPr>
              <a:t>Show that an Earth System model can produce similar changes </a:t>
            </a:r>
          </a:p>
          <a:p>
            <a:pPr marL="285750" indent="-285750">
              <a:lnSpc>
                <a:spcPts val="1480"/>
              </a:lnSpc>
              <a:spcBef>
                <a:spcPts val="152"/>
              </a:spcBef>
              <a:buFont typeface="Arial" pitchFamily="34" charset="0"/>
              <a:buChar char="●"/>
              <a:defRPr/>
            </a:pPr>
            <a:r>
              <a:rPr lang="en-US" sz="1400" dirty="0">
                <a:solidFill>
                  <a:prstClr val="black"/>
                </a:solidFill>
              </a:rPr>
              <a:t>Use the model and a novel trend attribution method to identify the factors explaining the albedo change</a:t>
            </a:r>
          </a:p>
          <a:p>
            <a:pPr>
              <a:lnSpc>
                <a:spcPts val="1480"/>
              </a:lnSpc>
              <a:spcBef>
                <a:spcPts val="152"/>
              </a:spcBef>
              <a:defRPr/>
            </a:pPr>
            <a:endParaRPr lang="en-US" sz="1400" dirty="0">
              <a:solidFill>
                <a:prstClr val="black"/>
              </a:solidFill>
            </a:endParaRPr>
          </a:p>
          <a:p>
            <a:pPr algn="ctr" eaLnBrk="1" hangingPunct="1">
              <a:lnSpc>
                <a:spcPts val="1480"/>
              </a:lnSpc>
              <a:spcBef>
                <a:spcPts val="152"/>
              </a:spcBef>
              <a:buFontTx/>
              <a:buNone/>
            </a:pPr>
            <a:r>
              <a:rPr lang="en-US" altLang="en-US" sz="1400" b="1" dirty="0">
                <a:solidFill>
                  <a:srgbClr val="000000"/>
                </a:solidFill>
              </a:rPr>
              <a:t>Impact</a:t>
            </a:r>
          </a:p>
          <a:p>
            <a:pPr marL="283464" indent="-283464" eaLnBrk="1" hangingPunct="1">
              <a:lnSpc>
                <a:spcPts val="1480"/>
              </a:lnSpc>
              <a:spcBef>
                <a:spcPts val="152"/>
              </a:spcBef>
              <a:buFont typeface="Arial" panose="020B0604020202020204" pitchFamily="34" charset="0"/>
              <a:buChar char="●"/>
            </a:pPr>
            <a:r>
              <a:rPr lang="en-US" altLang="en-US" sz="1400" dirty="0"/>
              <a:t>Found 70% of the satellite-observed reduction in the Arctic surface albedo since the 1980s is due to snow cover reductions over sea-ice and land</a:t>
            </a:r>
          </a:p>
          <a:p>
            <a:pPr marL="283464" indent="-283464" eaLnBrk="1" hangingPunct="1">
              <a:lnSpc>
                <a:spcPts val="1480"/>
              </a:lnSpc>
              <a:spcBef>
                <a:spcPts val="152"/>
              </a:spcBef>
              <a:buFont typeface="Arial" panose="020B0604020202020204" pitchFamily="34" charset="0"/>
              <a:buChar char="●"/>
            </a:pPr>
            <a:r>
              <a:rPr lang="en-US" altLang="en-US" sz="1400" dirty="0"/>
              <a:t>Identified that Arctic precipitation is increasing,  but more of it is falling as rain, causing some of the decrease in snow cover and albedo (Warmer atmosphere and ocean temperatures may also contribute to snowmelt)</a:t>
            </a:r>
            <a:endParaRPr lang="en-US" altLang="en-US" sz="1400" strike="sngStrike" dirty="0"/>
          </a:p>
          <a:p>
            <a:pPr marL="285750" indent="-285750">
              <a:lnSpc>
                <a:spcPts val="1480"/>
              </a:lnSpc>
              <a:spcBef>
                <a:spcPts val="152"/>
              </a:spcBef>
              <a:buFont typeface="Arial" pitchFamily="34" charset="0"/>
              <a:buChar char="●"/>
              <a:defRPr/>
            </a:pPr>
            <a:r>
              <a:rPr lang="en-US" altLang="en-US" sz="1400" dirty="0"/>
              <a:t>Identified light-absorbing soot in snow to not be a significant driver of change in the Arctic surface albedo, as soot deposition has decreased over the Arctic since the 1980s</a:t>
            </a:r>
          </a:p>
        </p:txBody>
      </p:sp>
      <p:sp>
        <p:nvSpPr>
          <p:cNvPr id="3076" name="Rectangle 5"/>
          <p:cNvSpPr>
            <a:spLocks noChangeArrowheads="1"/>
          </p:cNvSpPr>
          <p:nvPr/>
        </p:nvSpPr>
        <p:spPr bwMode="auto">
          <a:xfrm>
            <a:off x="126253" y="252600"/>
            <a:ext cx="88526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400" b="1" dirty="0">
                <a:solidFill>
                  <a:srgbClr val="000000"/>
                </a:solidFill>
                <a:latin typeface="Arial" panose="020B0604020202020204" pitchFamily="34" charset="0"/>
              </a:rPr>
              <a:t>Recent Arctic Surface Albedo Reduction Explained</a:t>
            </a:r>
          </a:p>
        </p:txBody>
      </p:sp>
      <p:sp>
        <p:nvSpPr>
          <p:cNvPr id="3077" name="Text Box 6"/>
          <p:cNvSpPr txBox="1">
            <a:spLocks noChangeArrowheads="1"/>
          </p:cNvSpPr>
          <p:nvPr/>
        </p:nvSpPr>
        <p:spPr bwMode="auto">
          <a:xfrm>
            <a:off x="4301492" y="6151602"/>
            <a:ext cx="4887530"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n-lt"/>
              </a:rPr>
              <a:t>Zhang R., H. Wang, Q. Fu, P.J. Rasch, and X. Wang. 2019. “Unraveling driving forces explaining significant reduction in satellite-inferred Arctic surface albedo since the 1980s.” </a:t>
            </a:r>
            <a:r>
              <a:rPr lang="en-US" altLang="en-US" sz="1000" i="1" dirty="0">
                <a:solidFill>
                  <a:srgbClr val="000000"/>
                </a:solidFill>
                <a:latin typeface="+mn-lt"/>
              </a:rPr>
              <a:t>Proc. Natl. Acad. Sci. U.S.A, Nov 11, 2019, </a:t>
            </a:r>
            <a:r>
              <a:rPr lang="en-US" sz="1000" u="sng" dirty="0">
                <a:hlinkClick r:id="rId3"/>
              </a:rPr>
              <a:t>https://doi.org/10.1073/pnas.1915258116</a:t>
            </a:r>
            <a:endParaRPr lang="en-US" altLang="en-US" sz="1000" dirty="0">
              <a:solidFill>
                <a:srgbClr val="000000"/>
              </a:solidFill>
              <a:latin typeface="+mn-lt"/>
            </a:endParaRPr>
          </a:p>
        </p:txBody>
      </p:sp>
      <p:sp>
        <p:nvSpPr>
          <p:cNvPr id="3078" name="TextBox 9"/>
          <p:cNvSpPr txBox="1">
            <a:spLocks noChangeArrowheads="1"/>
          </p:cNvSpPr>
          <p:nvPr/>
        </p:nvSpPr>
        <p:spPr bwMode="auto">
          <a:xfrm>
            <a:off x="4463066" y="4495025"/>
            <a:ext cx="454193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Arctic annual-mean surface albedo trend during 1980-2014 (red line in panel a) and its attribution to three contributing factors: snow cover fraction (SCF) over land (panel b), SCF over the Arctic Ocean (panel c) and Arctic sea ice fraction (panel d)</a:t>
            </a:r>
          </a:p>
        </p:txBody>
      </p:sp>
      <p:pic>
        <p:nvPicPr>
          <p:cNvPr id="3" name="Picture 2">
            <a:extLst>
              <a:ext uri="{FF2B5EF4-FFF2-40B4-BE49-F238E27FC236}">
                <a16:creationId xmlns:a16="http://schemas.microsoft.com/office/drawing/2014/main" id="{97D9F512-B2E9-41BB-A6D4-E9638D941FC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63066" y="1024449"/>
            <a:ext cx="4541938" cy="3247507"/>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Funding xmlns="3f367a74-7294-440b-bcf2-615eafc1d48f" xsi:nil="true"/>
    <SlideDescription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7D9F0-2B85-430B-8843-0027C0E6F07C}">
  <ds:schemaRefs>
    <ds:schemaRef ds:uri="http://purl.org/dc/dcmitype/"/>
    <ds:schemaRef ds:uri="http://schemas.openxmlformats.org/package/2006/metadata/core-properties"/>
    <ds:schemaRef ds:uri="http://purl.org/dc/terms/"/>
    <ds:schemaRef ds:uri="http://purl.org/dc/elements/1.1/"/>
    <ds:schemaRef ds:uri="http://www.w3.org/XML/1998/namespace"/>
    <ds:schemaRef ds:uri="http://schemas.microsoft.com/office/infopath/2007/PartnerControls"/>
    <ds:schemaRef ds:uri="http://schemas.microsoft.com/office/2006/documentManagement/types"/>
    <ds:schemaRef ds:uri="bda44e96-c344-4f77-a4f5-a07d55881a23"/>
    <ds:schemaRef ds:uri="78c64682-b611-4d8a-aa0d-a7aafe7d834f"/>
    <ds:schemaRef ds:uri="http://schemas.microsoft.com/office/2006/metadata/properties"/>
    <ds:schemaRef ds:uri="http://schemas.microsoft.com/sharepoint/v3"/>
    <ds:schemaRef ds:uri="3f367a74-7294-440b-bcf2-615eafc1d48f"/>
  </ds:schemaRefs>
</ds:datastoreItem>
</file>

<file path=customXml/itemProps2.xml><?xml version="1.0" encoding="utf-8"?>
<ds:datastoreItem xmlns:ds="http://schemas.openxmlformats.org/officeDocument/2006/customXml" ds:itemID="{C0237F9F-1AF9-4379-A8F1-A4885026A2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f367a74-7294-440b-bcf2-615eafc1d4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5995</TotalTime>
  <Words>312</Words>
  <Application>Microsoft Macintosh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Rasch, Philip J</cp:lastModifiedBy>
  <cp:revision>24</cp:revision>
  <cp:lastPrinted>2011-05-11T17:30:12Z</cp:lastPrinted>
  <dcterms:created xsi:type="dcterms:W3CDTF">2017-11-02T21:19:41Z</dcterms:created>
  <dcterms:modified xsi:type="dcterms:W3CDTF">2019-11-11T22:38:28Z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0x010100A22E315B1F3C42B49A0E90D2F9AB5AB100DD0966E738D64E49B965032E22FBBBFF</vt:lpwstr>
  </property>
</Properties>
</file>