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7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8.xml" ContentType="application/vnd.openxmlformats-officedocument.theme+xml"/>
  <Override PartName="/ppt/slideLayouts/slideLayout23.xml" ContentType="application/vnd.openxmlformats-officedocument.presentationml.slideLayout+xml"/>
  <Override PartName="/ppt/theme/theme9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10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11.xml" ContentType="application/vnd.openxmlformats-officedocument.theme+xml"/>
  <Override PartName="/ppt/slideLayouts/slideLayout35.xml" ContentType="application/vnd.openxmlformats-officedocument.presentationml.slideLayout+xml"/>
  <Override PartName="/ppt/theme/theme1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13.xml" ContentType="application/vnd.openxmlformats-officedocument.theme+xml"/>
  <Override PartName="/ppt/slideLayouts/slideLayout38.xml" ContentType="application/vnd.openxmlformats-officedocument.presentationml.slideLayout+xml"/>
  <Override PartName="/ppt/theme/theme14.xml" ContentType="application/vnd.openxmlformats-officedocument.theme+xml"/>
  <Override PartName="/ppt/slideLayouts/slideLayout39.xml" ContentType="application/vnd.openxmlformats-officedocument.presentationml.slideLayout+xml"/>
  <Override PartName="/ppt/theme/theme15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16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17.xml" ContentType="application/vnd.openxmlformats-officedocument.theme+xml"/>
  <Override PartName="/ppt/slideLayouts/slideLayout46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56" r:id="rId2"/>
    <p:sldMasterId id="2147483661" r:id="rId3"/>
    <p:sldMasterId id="2147483663" r:id="rId4"/>
    <p:sldMasterId id="2147483666" r:id="rId5"/>
    <p:sldMasterId id="2147483668" r:id="rId6"/>
    <p:sldMasterId id="2147483670" r:id="rId7"/>
    <p:sldMasterId id="2147483675" r:id="rId8"/>
    <p:sldMasterId id="2147483678" r:id="rId9"/>
    <p:sldMasterId id="2147483680" r:id="rId10"/>
    <p:sldMasterId id="2147483688" r:id="rId11"/>
    <p:sldMasterId id="2147483693" r:id="rId12"/>
    <p:sldMasterId id="2147483695" r:id="rId13"/>
    <p:sldMasterId id="2147483698" r:id="rId14"/>
    <p:sldMasterId id="2147483700" r:id="rId15"/>
    <p:sldMasterId id="2147483702" r:id="rId16"/>
    <p:sldMasterId id="2147483707" r:id="rId17"/>
    <p:sldMasterId id="2147483710" r:id="rId18"/>
    <p:sldMasterId id="2147483712" r:id="rId19"/>
    <p:sldMasterId id="2147483713" r:id="rId20"/>
    <p:sldMasterId id="2147483714" r:id="rId21"/>
  </p:sldMasterIdLst>
  <p:notesMasterIdLst>
    <p:notesMasterId r:id="rId23"/>
  </p:notesMasterIdLst>
  <p:handoutMasterIdLst>
    <p:handoutMasterId r:id="rId24"/>
  </p:handoutMasterIdLst>
  <p:sldIdLst>
    <p:sldId id="262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73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ortlin" initials="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636"/>
    <a:srgbClr val="106600"/>
    <a:srgbClr val="008000"/>
    <a:srgbClr val="F0F8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92" autoAdjust="0"/>
    <p:restoredTop sz="89910" autoAdjust="0"/>
  </p:normalViewPr>
  <p:slideViewPr>
    <p:cSldViewPr snapToGrid="0">
      <p:cViewPr varScale="1">
        <p:scale>
          <a:sx n="157" d="100"/>
          <a:sy n="157" d="100"/>
        </p:scale>
        <p:origin x="1872" y="168"/>
      </p:cViewPr>
      <p:guideLst>
        <p:guide orient="horz" pos="2160"/>
        <p:guide pos="287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E23E8C-FA44-4993-A678-63B7AC20CC23}" type="datetimeFigureOut">
              <a:rPr lang="en-US" smtClean="0"/>
              <a:t>10/19/20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2747C0-E24C-47AA-B529-C34075BA0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F98BB69-19D5-425C-B33D-FC77D5A6EC32}" type="datetimeFigureOut">
              <a:rPr lang="en-US" smtClean="0"/>
              <a:t>10/19/20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6210A8A-16C0-4562-AD3A-B1BC2569C64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10A8A-16C0-4562-AD3A-B1BC2569C64A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0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6248400"/>
            <a:ext cx="2667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69" tIns="45587" rIns="91169" bIns="4558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8" descr="horizontal-logo-green-tex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04820"/>
            <a:ext cx="53340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371600" y="3200400"/>
            <a:ext cx="6400800" cy="1752600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1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77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3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9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4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0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6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 b="1">
                <a:solidFill>
                  <a:srgbClr val="14673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1E85B-7BF8-4BD7-AC1E-4E995D3832E0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-228600"/>
            <a:ext cx="83058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3200400" y="6356350"/>
            <a:ext cx="5257800" cy="365125"/>
          </a:xfrm>
          <a:prstGeom prst="rect">
            <a:avLst/>
          </a:prstGeom>
        </p:spPr>
        <p:txBody>
          <a:bodyPr lIns="91365" tIns="45683" rIns="91365" bIns="45683"/>
          <a:lstStyle>
            <a:lvl1pPr algn="r">
              <a:defRPr b="0">
                <a:solidFill>
                  <a:srgbClr val="146737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8382000" y="6351588"/>
            <a:ext cx="457200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371BFFFE-0D05-4D66-940B-5D906D67495C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C652A-1437-4DEE-BE20-1D8E4CBD3D7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38BCC3B-A37C-4951-BD7F-ADEEE304072C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-228600"/>
            <a:ext cx="83058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3200400" y="6356350"/>
            <a:ext cx="5257800" cy="365125"/>
          </a:xfrm>
        </p:spPr>
        <p:txBody>
          <a:bodyPr/>
          <a:lstStyle>
            <a:lvl1pPr algn="ctr">
              <a:defRPr b="0">
                <a:solidFill>
                  <a:srgbClr val="146737"/>
                </a:solidFill>
              </a:defRPr>
            </a:lvl1pPr>
          </a:lstStyle>
          <a:p>
            <a:pPr>
              <a:defRPr/>
            </a:pPr>
            <a:r>
              <a:rPr lang="en-US"/>
              <a:t>http://www.science.doe.gov/bes/</a:t>
            </a:r>
            <a:endParaRPr lang="en-US" b="1">
              <a:latin typeface="TimesNewRomanPSMT"/>
            </a:endParaRP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8382000" y="6351588"/>
            <a:ext cx="457200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81FEFC3E-B1CF-4B09-AD96-BF17A7EADA2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AA921-4423-419F-989D-ABD5BD36FEB1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0" u="none"/>
              <a:t>Office of Science FY 2011 Budget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C3E240-9EB6-4604-A43D-9910B3F588EA}" type="slidenum">
              <a:rPr lang="en-US" b="0" u="none" smtClean="0"/>
              <a:t>‹#›</a:t>
            </a:fld>
            <a:endParaRPr lang="en-US" b="0" u="none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-228600"/>
            <a:ext cx="83058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3200400" y="6356350"/>
            <a:ext cx="5257800" cy="365125"/>
          </a:xfrm>
        </p:spPr>
        <p:txBody>
          <a:bodyPr/>
          <a:lstStyle>
            <a:lvl1pPr algn="r">
              <a:defRPr b="0">
                <a:solidFill>
                  <a:srgbClr val="146737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8382000" y="6351588"/>
            <a:ext cx="457200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46618C00-16D3-4AB7-B129-48D8D5EFEFA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0" u="none"/>
              <a:t>Office of Science FY 2011 Budget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C3E240-9EB6-4604-A43D-9910B3F588EA}" type="slidenum">
              <a:rPr lang="en-US" b="0" u="none" smtClean="0"/>
              <a:t>‹#›</a:t>
            </a:fld>
            <a:endParaRPr lang="en-US" b="0" u="none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Office of Science FY 2011 Budget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9FEA1-DB86-4801-A37E-E46E248BDA2F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-228600"/>
            <a:ext cx="83058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3200400" y="6356350"/>
            <a:ext cx="5257800" cy="365125"/>
          </a:xfrm>
        </p:spPr>
        <p:txBody>
          <a:bodyPr/>
          <a:lstStyle>
            <a:lvl1pPr algn="ctr">
              <a:defRPr sz="1800" b="0">
                <a:solidFill>
                  <a:srgbClr val="146737"/>
                </a:solidFill>
              </a:defRPr>
            </a:lvl1pPr>
          </a:lstStyle>
          <a:p>
            <a:pPr>
              <a:defRPr/>
            </a:pPr>
            <a:r>
              <a:rPr lang="en-US"/>
              <a:t>http://www.science.doe.gov/bes/</a:t>
            </a:r>
            <a:endParaRPr lang="en-US" b="1">
              <a:latin typeface="TimesNewRomanPSMT"/>
            </a:endParaRPr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8382000" y="6351588"/>
            <a:ext cx="457200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7EF7118B-8DA2-41CF-B260-A3484F13D48C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22FF3-B2FF-4B9D-A1FC-2641F0BD8CF1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600" y="275333"/>
            <a:ext cx="823081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596" y="1599910"/>
            <a:ext cx="4042833" cy="45258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4574" y="1599910"/>
            <a:ext cx="4042833" cy="45258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3FA2B4D-A9D7-4935-A3AF-CDF720EF8559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22FF3-B2FF-4B9D-A1FC-2641F0BD8CF1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0" u="none"/>
              <a:t>Office of Science FY 2011 Budget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C3E240-9EB6-4604-A43D-9910B3F588EA}" type="slidenum">
              <a:rPr lang="en-US" b="0" u="none" smtClean="0"/>
              <a:t>‹#›</a:t>
            </a:fld>
            <a:endParaRPr lang="en-US" b="0" u="none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6248400"/>
            <a:ext cx="2667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69" tIns="45587" rIns="91169" bIns="4558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8" descr="horizontal-logo-green-tex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04820"/>
            <a:ext cx="53340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371600" y="3200400"/>
            <a:ext cx="6400800" cy="1752600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1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77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3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9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4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0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6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 b="1">
                <a:solidFill>
                  <a:srgbClr val="14673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1E85B-7BF8-4BD7-AC1E-4E995D3832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22FF3-B2FF-4B9D-A1FC-2641F0BD8CF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3FA2B4D-A9D7-4935-A3AF-CDF720EF85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6610" y="275347"/>
            <a:ext cx="8230810" cy="58504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01" tIns="45652" rIns="91301" bIns="45652"/>
          <a:lstStyle/>
          <a:p>
            <a:fld id="{962462C6-2360-4477-A776-64E82B86702C}" type="datetimeFigureOut">
              <a:rPr lang="en-US" smtClean="0"/>
              <a:t>10/19/20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334000" cy="365125"/>
          </a:xfrm>
          <a:prstGeom prst="rect">
            <a:avLst/>
          </a:prstGeom>
        </p:spPr>
        <p:txBody>
          <a:bodyPr lIns="91301" tIns="45652" rIns="91301" bIns="45652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4AD6B-B989-4DFB-8FCF-33FA260201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65" indent="0">
              <a:buNone/>
              <a:defRPr sz="2000" b="1"/>
            </a:lvl2pPr>
            <a:lvl3pPr marL="913130" indent="0">
              <a:buNone/>
              <a:defRPr sz="1800" b="1"/>
            </a:lvl3pPr>
            <a:lvl4pPr marL="1369695" indent="0">
              <a:buNone/>
              <a:defRPr sz="1600" b="1"/>
            </a:lvl4pPr>
            <a:lvl5pPr marL="1826260" indent="0">
              <a:buNone/>
              <a:defRPr sz="1600" b="1"/>
            </a:lvl5pPr>
            <a:lvl6pPr marL="2282825" indent="0">
              <a:buNone/>
              <a:defRPr sz="1600" b="1"/>
            </a:lvl6pPr>
            <a:lvl7pPr marL="2738755" indent="0">
              <a:buNone/>
              <a:defRPr sz="1600" b="1"/>
            </a:lvl7pPr>
            <a:lvl8pPr marL="3195320" indent="0">
              <a:buNone/>
              <a:defRPr sz="1600" b="1"/>
            </a:lvl8pPr>
            <a:lvl9pPr marL="365188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65" indent="0">
              <a:buNone/>
              <a:defRPr sz="2000" b="1"/>
            </a:lvl2pPr>
            <a:lvl3pPr marL="913130" indent="0">
              <a:buNone/>
              <a:defRPr sz="1800" b="1"/>
            </a:lvl3pPr>
            <a:lvl4pPr marL="1369695" indent="0">
              <a:buNone/>
              <a:defRPr sz="1600" b="1"/>
            </a:lvl4pPr>
            <a:lvl5pPr marL="1826260" indent="0">
              <a:buNone/>
              <a:defRPr sz="1600" b="1"/>
            </a:lvl5pPr>
            <a:lvl6pPr marL="2282825" indent="0">
              <a:buNone/>
              <a:defRPr sz="1600" b="1"/>
            </a:lvl6pPr>
            <a:lvl7pPr marL="2738755" indent="0">
              <a:buNone/>
              <a:defRPr sz="1600" b="1"/>
            </a:lvl7pPr>
            <a:lvl8pPr marL="3195320" indent="0">
              <a:buNone/>
              <a:defRPr sz="1600" b="1"/>
            </a:lvl8pPr>
            <a:lvl9pPr marL="365188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01" tIns="45652" rIns="91301" bIns="45652"/>
          <a:lstStyle/>
          <a:p>
            <a:fld id="{962462C6-2360-4477-A776-64E82B86702C}" type="datetimeFigureOut">
              <a:rPr lang="en-US" smtClean="0"/>
              <a:t>10/19/20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334000" cy="365125"/>
          </a:xfrm>
          <a:prstGeom prst="rect">
            <a:avLst/>
          </a:prstGeom>
        </p:spPr>
        <p:txBody>
          <a:bodyPr lIns="91301" tIns="45652" rIns="91301" bIns="45652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4AD6B-B989-4DFB-8FCF-33FA260201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3FA2B4D-A9D7-4935-A3AF-CDF720EF8559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334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13750" y="6351588"/>
            <a:ext cx="381000" cy="365125"/>
          </a:xfrm>
          <a:prstGeom prst="rect">
            <a:avLst/>
          </a:prstGeom>
        </p:spPr>
        <p:txBody>
          <a:bodyPr/>
          <a:lstStyle/>
          <a:p>
            <a:fld id="{68F455FD-F83C-4433-AE11-4D89943CC4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04800" y="6248400"/>
            <a:ext cx="2667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69" tIns="45587" rIns="91169" bIns="4558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Picture 8" descr="horizontal-logo-green-tex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04800"/>
            <a:ext cx="53340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371600" y="3200400"/>
            <a:ext cx="6400800" cy="1752600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1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77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3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9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4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0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6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 b="1">
                <a:solidFill>
                  <a:srgbClr val="14673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6AD9D86-BCF8-4412-8F8D-129D4489BF7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lIns="91301" tIns="45652" rIns="91301" bIns="45652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lIns="91301" tIns="45652" rIns="91301" bIns="45652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E1729-7B66-438D-96AE-E110E240459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-228600"/>
            <a:ext cx="83058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3200400" y="6356350"/>
            <a:ext cx="5257800" cy="365125"/>
          </a:xfrm>
          <a:prstGeom prst="rect">
            <a:avLst/>
          </a:prstGeom>
        </p:spPr>
        <p:txBody>
          <a:bodyPr lIns="91365" tIns="45683" rIns="91365" bIns="45683"/>
          <a:lstStyle>
            <a:lvl1pPr algn="r">
              <a:defRPr b="0">
                <a:solidFill>
                  <a:srgbClr val="146737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8382000" y="6351588"/>
            <a:ext cx="457200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371BFFFE-0D05-4D66-940B-5D906D67495C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C652A-1437-4DEE-BE20-1D8E4CBD3D7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38BCC3B-A37C-4951-BD7F-ADEEE304072C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-228600"/>
            <a:ext cx="83058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3200400" y="6356350"/>
            <a:ext cx="5257800" cy="365125"/>
          </a:xfrm>
        </p:spPr>
        <p:txBody>
          <a:bodyPr/>
          <a:lstStyle>
            <a:lvl1pPr algn="ctr">
              <a:defRPr b="0">
                <a:solidFill>
                  <a:srgbClr val="146737"/>
                </a:solidFill>
              </a:defRPr>
            </a:lvl1pPr>
          </a:lstStyle>
          <a:p>
            <a:pPr>
              <a:defRPr/>
            </a:pPr>
            <a:r>
              <a:rPr lang="en-US"/>
              <a:t>http://www.science.doe.gov/bes/</a:t>
            </a:r>
            <a:endParaRPr lang="en-US" b="1">
              <a:latin typeface="TimesNewRomanPSMT"/>
            </a:endParaRP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8382000" y="6351588"/>
            <a:ext cx="457200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81FEFC3E-B1CF-4B09-AD96-BF17A7EADA2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AA921-4423-419F-989D-ABD5BD36FEB1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0" u="none"/>
              <a:t>Office of Science FY 2011 Budget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C3E240-9EB6-4604-A43D-9910B3F588EA}" type="slidenum">
              <a:rPr lang="en-US" b="0" u="none" smtClean="0"/>
              <a:t>‹#›</a:t>
            </a:fld>
            <a:endParaRPr lang="en-US" b="0" u="none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-228600"/>
            <a:ext cx="83058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3200400" y="6356350"/>
            <a:ext cx="5257800" cy="365125"/>
          </a:xfrm>
        </p:spPr>
        <p:txBody>
          <a:bodyPr/>
          <a:lstStyle>
            <a:lvl1pPr algn="r">
              <a:defRPr b="0">
                <a:solidFill>
                  <a:srgbClr val="146737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8382000" y="6351588"/>
            <a:ext cx="457200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46618C00-16D3-4AB7-B129-48D8D5EFEFA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6610" y="275347"/>
            <a:ext cx="8230810" cy="58504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0" u="none"/>
              <a:t>Office of Science FY 2011 Budget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C3E240-9EB6-4604-A43D-9910B3F588EA}" type="slidenum">
              <a:rPr lang="en-US" b="0" u="none" smtClean="0"/>
              <a:t>‹#›</a:t>
            </a:fld>
            <a:endParaRPr lang="en-US" b="0" u="none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Office of Science FY 2011 Budget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9FEA1-DB86-4801-A37E-E46E248BDA2F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-228600"/>
            <a:ext cx="83058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3200400" y="6356350"/>
            <a:ext cx="5257800" cy="365125"/>
          </a:xfrm>
        </p:spPr>
        <p:txBody>
          <a:bodyPr/>
          <a:lstStyle>
            <a:lvl1pPr algn="ctr">
              <a:defRPr sz="1800" b="0">
                <a:solidFill>
                  <a:srgbClr val="146737"/>
                </a:solidFill>
              </a:defRPr>
            </a:lvl1pPr>
          </a:lstStyle>
          <a:p>
            <a:pPr>
              <a:defRPr/>
            </a:pPr>
            <a:r>
              <a:rPr lang="en-US"/>
              <a:t>http://www.science.doe.gov/bes/</a:t>
            </a:r>
            <a:endParaRPr lang="en-US" b="1">
              <a:latin typeface="TimesNewRomanPSMT"/>
            </a:endParaRPr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8382000" y="6351588"/>
            <a:ext cx="457200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7EF7118B-8DA2-41CF-B260-A3484F13D48C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600" y="275333"/>
            <a:ext cx="823081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596" y="1599910"/>
            <a:ext cx="4042833" cy="45258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4574" y="1599910"/>
            <a:ext cx="4042833" cy="45258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3FA2B4D-A9D7-4935-A3AF-CDF720EF8559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22FF3-B2FF-4B9D-A1FC-2641F0BD8CF1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0" u="none"/>
              <a:t>Office of Science FY 2011 Budget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C3E240-9EB6-4604-A43D-9910B3F588EA}" type="slidenum">
              <a:rPr lang="en-US" b="0" u="none" smtClean="0"/>
              <a:t>‹#›</a:t>
            </a:fld>
            <a:endParaRPr lang="en-US" b="0" u="none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04800" y="6248400"/>
            <a:ext cx="2667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69" tIns="45587" rIns="91169" bIns="45587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371600" y="3200400"/>
            <a:ext cx="6400800" cy="1752600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1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77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3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9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4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0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6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457200" y="19812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 b="1">
                <a:solidFill>
                  <a:srgbClr val="146737"/>
                </a:solidFill>
              </a:defRPr>
            </a:lvl1pPr>
          </a:lstStyle>
          <a:p>
            <a:r>
              <a:rPr lang="en-US" dirty="0"/>
              <a:t>NERSC Science Highlights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6AD9D86-BCF8-4412-8F8D-129D4489BF7B}" type="slidenum">
              <a:rPr lang="en-US"/>
              <a:t>‹#›</a:t>
            </a:fld>
            <a:endParaRPr lang="en-US"/>
          </a:p>
        </p:txBody>
      </p:sp>
      <p:pic>
        <p:nvPicPr>
          <p:cNvPr id="2" name="Picture 1" descr="bignersclogo-1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362200" y="0"/>
            <a:ext cx="4191000" cy="14447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lIns="91301" tIns="45652" rIns="91301" bIns="45652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lIns="91301" tIns="45652" rIns="91301" bIns="45652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E1729-7B66-438D-96AE-E110E240459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-228600"/>
            <a:ext cx="71628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3200400" y="6356351"/>
            <a:ext cx="2971800" cy="349250"/>
          </a:xfrm>
          <a:prstGeom prst="rect">
            <a:avLst/>
          </a:prstGeom>
        </p:spPr>
        <p:txBody>
          <a:bodyPr lIns="91365" tIns="45683" rIns="91365" bIns="45683"/>
          <a:lstStyle>
            <a:lvl1pPr algn="r">
              <a:defRPr b="0">
                <a:solidFill>
                  <a:srgbClr val="146737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43800" y="152400"/>
            <a:ext cx="1362301" cy="4756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01" tIns="45652" rIns="91301" bIns="45652"/>
          <a:lstStyle/>
          <a:p>
            <a:fld id="{962462C6-2360-4477-A776-64E82B86702C}" type="datetimeFigureOut">
              <a:rPr lang="en-US" smtClean="0"/>
              <a:t>10/19/20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334000" cy="365125"/>
          </a:xfrm>
          <a:prstGeom prst="rect">
            <a:avLst/>
          </a:prstGeom>
        </p:spPr>
        <p:txBody>
          <a:bodyPr lIns="91301" tIns="45652" rIns="91301" bIns="45652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4AD6B-B989-4DFB-8FCF-33FA260201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C652A-1437-4DEE-BE20-1D8E4CBD3D7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 userDrawn="1"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rgbClr val="1949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4624388" y="4764682"/>
            <a:ext cx="4214812" cy="933450"/>
          </a:xfrm>
        </p:spPr>
        <p:txBody>
          <a:bodyPr anchor="ctr" anchorCtr="0">
            <a:normAutofit/>
          </a:bodyPr>
          <a:lstStyle>
            <a:lvl1pPr marL="0" indent="0">
              <a:defRPr sz="2800">
                <a:solidFill>
                  <a:srgbClr val="19496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74786" y="595580"/>
            <a:ext cx="3470021" cy="3468418"/>
          </a:xfrm>
        </p:spPr>
        <p:txBody>
          <a:bodyPr lIns="45720" tIns="45720" rIns="45720" anchor="ctr" anchorCtr="0">
            <a:normAutofit/>
          </a:bodyPr>
          <a:lstStyle>
            <a:lvl1pPr marL="0" indent="0" algn="l">
              <a:buNone/>
              <a:defRPr sz="3600" b="0" i="0">
                <a:solidFill>
                  <a:schemeClr val="bg1"/>
                </a:solidFill>
                <a:latin typeface="Helvetica Neue Bold Condensed"/>
                <a:cs typeface="Helvetica Neue Bold Condensed"/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dirty="0"/>
              <a:t>Click to edit Master title styles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5239927" y="6368805"/>
            <a:ext cx="2864157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Footer Information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116656" y="6368805"/>
            <a:ext cx="925708" cy="365125"/>
          </a:xfrm>
        </p:spPr>
        <p:txBody>
          <a:bodyPr/>
          <a:lstStyle/>
          <a:p>
            <a:r>
              <a:rPr lang="en-US"/>
              <a:t>- </a:t>
            </a:r>
            <a:fld id="{D174BAF6-F8F2-EF4F-936C-8DF63288C82F}" type="slidenum">
              <a:rPr lang="en-US" smtClean="0"/>
              <a:t>‹#›</a:t>
            </a:fld>
            <a:r>
              <a:rPr lang="en-US"/>
              <a:t> -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6"/>
          </p:nvPr>
        </p:nvSpPr>
        <p:spPr>
          <a:xfrm>
            <a:off x="4624388" y="5781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400" b="1" i="0">
                <a:solidFill>
                  <a:srgbClr val="194963"/>
                </a:solidFill>
              </a:defRPr>
            </a:lvl1pPr>
          </a:lstStyle>
          <a:p>
            <a:fld id="{D897A66F-DFB6-CB44-8B31-7FAB7C20B0C7}" type="datetime4">
              <a:rPr lang="en-US" smtClean="0"/>
              <a:t>October 19, 2020</a:t>
            </a:fld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94500" y="2379133"/>
            <a:ext cx="2070100" cy="20701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94500" y="241300"/>
            <a:ext cx="2070100" cy="20701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627034" y="241300"/>
            <a:ext cx="2075688" cy="207568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 userDrawn="1"/>
        </p:nvPicPr>
        <p:blipFill rotWithShape="1">
          <a:blip r:embed="rId5" cstate="print"/>
          <a:srcRect b="51868"/>
          <a:stretch>
            <a:fillRect/>
          </a:stretch>
        </p:blipFill>
        <p:spPr>
          <a:xfrm>
            <a:off x="4631266" y="2379133"/>
            <a:ext cx="2075688" cy="99906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5710762" y="3475566"/>
            <a:ext cx="973851" cy="97180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656227" y="3467099"/>
            <a:ext cx="965200" cy="977900"/>
          </a:xfrm>
          <a:prstGeom prst="rect">
            <a:avLst/>
          </a:prstGeom>
        </p:spPr>
      </p:pic>
      <p:sp>
        <p:nvSpPr>
          <p:cNvPr id="43" name="Rectangle 42"/>
          <p:cNvSpPr/>
          <p:nvPr userDrawn="1"/>
        </p:nvSpPr>
        <p:spPr>
          <a:xfrm>
            <a:off x="4639293" y="4065601"/>
            <a:ext cx="564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FFFF00"/>
                </a:solidFill>
              </a:rPr>
              <a:t>FES</a:t>
            </a:r>
          </a:p>
        </p:txBody>
      </p:sp>
      <p:sp>
        <p:nvSpPr>
          <p:cNvPr id="44" name="Rectangle 43"/>
          <p:cNvSpPr/>
          <p:nvPr userDrawn="1"/>
        </p:nvSpPr>
        <p:spPr>
          <a:xfrm>
            <a:off x="5917768" y="4065601"/>
            <a:ext cx="6130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FFFF00"/>
                </a:solidFill>
              </a:rPr>
              <a:t>BER</a:t>
            </a:r>
          </a:p>
        </p:txBody>
      </p:sp>
      <p:sp>
        <p:nvSpPr>
          <p:cNvPr id="45" name="Rectangle 44"/>
          <p:cNvSpPr/>
          <p:nvPr userDrawn="1"/>
        </p:nvSpPr>
        <p:spPr>
          <a:xfrm>
            <a:off x="6798293" y="4065601"/>
            <a:ext cx="622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FFFF00"/>
                </a:solidFill>
              </a:rPr>
              <a:t>HEP</a:t>
            </a:r>
          </a:p>
        </p:txBody>
      </p:sp>
      <p:sp>
        <p:nvSpPr>
          <p:cNvPr id="46" name="Rectangle 45"/>
          <p:cNvSpPr/>
          <p:nvPr userDrawn="1"/>
        </p:nvSpPr>
        <p:spPr>
          <a:xfrm>
            <a:off x="6798295" y="1940466"/>
            <a:ext cx="5154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FFFF00"/>
                </a:solidFill>
              </a:rPr>
              <a:t>NP</a:t>
            </a:r>
          </a:p>
        </p:txBody>
      </p:sp>
      <p:sp>
        <p:nvSpPr>
          <p:cNvPr id="47" name="Rectangle 46"/>
          <p:cNvSpPr/>
          <p:nvPr userDrawn="1"/>
        </p:nvSpPr>
        <p:spPr>
          <a:xfrm>
            <a:off x="4639295" y="1948933"/>
            <a:ext cx="5905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FFFF00"/>
                </a:solidFill>
              </a:rPr>
              <a:t>BES</a:t>
            </a:r>
          </a:p>
        </p:txBody>
      </p:sp>
      <p:sp>
        <p:nvSpPr>
          <p:cNvPr id="48" name="Rectangle 47"/>
          <p:cNvSpPr/>
          <p:nvPr userDrawn="1"/>
        </p:nvSpPr>
        <p:spPr>
          <a:xfrm>
            <a:off x="4639295" y="3015732"/>
            <a:ext cx="7380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FFFF00"/>
                </a:solidFill>
              </a:rPr>
              <a:t>ASCR</a:t>
            </a:r>
          </a:p>
        </p:txBody>
      </p:sp>
      <p:pic>
        <p:nvPicPr>
          <p:cNvPr id="23" name="Picture 1" descr="NERSC-logo-color-transparent-edges.gif"/>
          <p:cNvPicPr>
            <a:picLocks noChangeAspect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95400" y="4953000"/>
            <a:ext cx="1960122" cy="744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342" y="4450221"/>
            <a:ext cx="8499496" cy="769479"/>
          </a:xfrm>
        </p:spPr>
        <p:txBody>
          <a:bodyPr anchor="ctr" anchorCtr="0">
            <a:normAutofit/>
          </a:bodyPr>
          <a:lstStyle>
            <a:lvl1pPr algn="ctr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5239927" y="6368805"/>
            <a:ext cx="2864157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Footer Information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- </a:t>
            </a:r>
            <a:fld id="{D174BAF6-F8F2-EF4F-936C-8DF63288C82F}" type="slidenum">
              <a:rPr lang="en-US" smtClean="0"/>
              <a:t>‹#›</a:t>
            </a:fld>
            <a:r>
              <a:rPr lang="en-US"/>
              <a:t> -</a:t>
            </a:r>
            <a:endParaRPr lang="en-US" dirty="0"/>
          </a:p>
        </p:txBody>
      </p:sp>
      <p:pic>
        <p:nvPicPr>
          <p:cNvPr id="6" name="Picture 8" descr="NERSCvertLOCKUP.ai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358" y="1462527"/>
            <a:ext cx="8305800" cy="2957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65" indent="0">
              <a:buNone/>
              <a:defRPr sz="2000" b="1"/>
            </a:lvl2pPr>
            <a:lvl3pPr marL="913130" indent="0">
              <a:buNone/>
              <a:defRPr sz="1800" b="1"/>
            </a:lvl3pPr>
            <a:lvl4pPr marL="1369695" indent="0">
              <a:buNone/>
              <a:defRPr sz="1600" b="1"/>
            </a:lvl4pPr>
            <a:lvl5pPr marL="1826260" indent="0">
              <a:buNone/>
              <a:defRPr sz="1600" b="1"/>
            </a:lvl5pPr>
            <a:lvl6pPr marL="2282825" indent="0">
              <a:buNone/>
              <a:defRPr sz="1600" b="1"/>
            </a:lvl6pPr>
            <a:lvl7pPr marL="2738755" indent="0">
              <a:buNone/>
              <a:defRPr sz="1600" b="1"/>
            </a:lvl7pPr>
            <a:lvl8pPr marL="3195320" indent="0">
              <a:buNone/>
              <a:defRPr sz="1600" b="1"/>
            </a:lvl8pPr>
            <a:lvl9pPr marL="365188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65" indent="0">
              <a:buNone/>
              <a:defRPr sz="2000" b="1"/>
            </a:lvl2pPr>
            <a:lvl3pPr marL="913130" indent="0">
              <a:buNone/>
              <a:defRPr sz="1800" b="1"/>
            </a:lvl3pPr>
            <a:lvl4pPr marL="1369695" indent="0">
              <a:buNone/>
              <a:defRPr sz="1600" b="1"/>
            </a:lvl4pPr>
            <a:lvl5pPr marL="1826260" indent="0">
              <a:buNone/>
              <a:defRPr sz="1600" b="1"/>
            </a:lvl5pPr>
            <a:lvl6pPr marL="2282825" indent="0">
              <a:buNone/>
              <a:defRPr sz="1600" b="1"/>
            </a:lvl6pPr>
            <a:lvl7pPr marL="2738755" indent="0">
              <a:buNone/>
              <a:defRPr sz="1600" b="1"/>
            </a:lvl7pPr>
            <a:lvl8pPr marL="3195320" indent="0">
              <a:buNone/>
              <a:defRPr sz="1600" b="1"/>
            </a:lvl8pPr>
            <a:lvl9pPr marL="365188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01" tIns="45652" rIns="91301" bIns="45652"/>
          <a:lstStyle/>
          <a:p>
            <a:fld id="{962462C6-2360-4477-A776-64E82B86702C}" type="datetimeFigureOut">
              <a:rPr lang="en-US" smtClean="0"/>
              <a:t>10/19/20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334000" cy="365125"/>
          </a:xfrm>
          <a:prstGeom prst="rect">
            <a:avLst/>
          </a:prstGeom>
        </p:spPr>
        <p:txBody>
          <a:bodyPr lIns="91301" tIns="45652" rIns="91301" bIns="45652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4AD6B-B989-4DFB-8FCF-33FA260201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334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13750" y="6351588"/>
            <a:ext cx="381000" cy="365125"/>
          </a:xfrm>
          <a:prstGeom prst="rect">
            <a:avLst/>
          </a:prstGeom>
        </p:spPr>
        <p:txBody>
          <a:bodyPr/>
          <a:lstStyle/>
          <a:p>
            <a:fld id="{68F455FD-F83C-4433-AE11-4D89943CC4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04800" y="6248400"/>
            <a:ext cx="2667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69" tIns="45587" rIns="91169" bIns="4558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Picture 8" descr="horizontal-logo-green-tex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04800"/>
            <a:ext cx="53340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371600" y="3200400"/>
            <a:ext cx="6400800" cy="1752600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1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77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3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9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4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0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6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 b="1">
                <a:solidFill>
                  <a:srgbClr val="14673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6AD9D86-BCF8-4412-8F8D-129D4489BF7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lIns="91301" tIns="45652" rIns="91301" bIns="45652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lIns="91301" tIns="45652" rIns="91301" bIns="45652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E1729-7B66-438D-96AE-E110E240459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heme" Target="../theme/theme10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28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27.xml"/><Relationship Id="rId9" Type="http://schemas.openxmlformats.org/officeDocument/2006/relationships/image" Target="../media/image1.jpe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.jpeg"/><Relationship Id="rId5" Type="http://schemas.openxmlformats.org/officeDocument/2006/relationships/theme" Target="../theme/theme11.xml"/><Relationship Id="rId4" Type="http://schemas.openxmlformats.org/officeDocument/2006/relationships/slideLayout" Target="../slideLayouts/slideLayout34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35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theme" Target="../theme/theme13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2.jpeg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2.jpeg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.jpeg"/><Relationship Id="rId5" Type="http://schemas.openxmlformats.org/officeDocument/2006/relationships/theme" Target="../theme/theme16.xml"/><Relationship Id="rId4" Type="http://schemas.openxmlformats.org/officeDocument/2006/relationships/slideLayout" Target="../slideLayouts/slideLayout43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theme" Target="../theme/theme17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.jpeg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1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theme" Target="../theme/theme20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49.xml"/><Relationship Id="rId7" Type="http://schemas.openxmlformats.org/officeDocument/2006/relationships/theme" Target="../theme/theme21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Relationship Id="rId9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.jpeg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20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219075"/>
            <a:ext cx="91440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169" tIns="45587" rIns="91169" bIns="45587" numCol="1" anchor="ctr" anchorCtr="0" compatLnSpc="1"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46" y="866775"/>
            <a:ext cx="8410575" cy="52593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169" tIns="45587" rIns="91169" bIns="45587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750" y="6351604"/>
            <a:ext cx="381000" cy="365125"/>
          </a:xfrm>
          <a:prstGeom prst="rect">
            <a:avLst/>
          </a:prstGeom>
        </p:spPr>
        <p:txBody>
          <a:bodyPr vert="horz" lIns="91169" tIns="45587" rIns="91169" bIns="45587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1066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AAD86A7-DF98-4833-9A9E-353DA9F97E65}" type="slidenum">
              <a:rPr lang="en-US"/>
              <a:t>‹#›</a:t>
            </a:fld>
            <a:endParaRPr lang="en-US" dirty="0"/>
          </a:p>
        </p:txBody>
      </p:sp>
      <p:pic>
        <p:nvPicPr>
          <p:cNvPr id="1030" name="Picture 9" descr="horizontal-logo-green-text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200" y="6354776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2"/>
          <p:cNvSpPr txBox="1">
            <a:spLocks noChangeArrowheads="1"/>
          </p:cNvSpPr>
          <p:nvPr userDrawn="1"/>
        </p:nvSpPr>
        <p:spPr bwMode="auto">
          <a:xfrm>
            <a:off x="4715510" y="6155690"/>
            <a:ext cx="4413250" cy="641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 i="1" dirty="0">
                <a:solidFill>
                  <a:srgbClr val="000000"/>
                </a:solidFill>
                <a:latin typeface="Arial" panose="020B0604020202020204" pitchFamily="34" charset="0"/>
              </a:rPr>
              <a:t>an Office of Basic Energy Sciences</a:t>
            </a:r>
            <a:r>
              <a:rPr lang="en-US" b="1" i="1" dirty="0">
                <a:solidFill>
                  <a:srgbClr val="808080"/>
                </a:solidFill>
                <a:latin typeface="Arial" panose="020B0604020202020204" pitchFamily="34" charset="0"/>
              </a:rPr>
              <a:t> </a:t>
            </a:r>
            <a:r>
              <a:rPr lang="en-US" b="1" i="1" dirty="0">
                <a:solidFill>
                  <a:srgbClr val="146636"/>
                </a:solidFill>
                <a:latin typeface="Arial" panose="020B0604020202020204" pitchFamily="34" charset="0"/>
              </a:rPr>
              <a:t>Energy Frontier Research Center</a:t>
            </a:r>
          </a:p>
        </p:txBody>
      </p:sp>
      <p:sp>
        <p:nvSpPr>
          <p:cNvPr id="8" name="Rectangle 8"/>
          <p:cNvSpPr>
            <a:spLocks noChangeArrowheads="1"/>
          </p:cNvSpPr>
          <p:nvPr userDrawn="1"/>
        </p:nvSpPr>
        <p:spPr bwMode="auto">
          <a:xfrm>
            <a:off x="0" y="987425"/>
            <a:ext cx="9144000" cy="42863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 w="6350">
            <a:solidFill>
              <a:schemeClr val="tx1"/>
            </a:solidFill>
            <a:miter lim="800000"/>
          </a:ln>
          <a:effectLst/>
        </p:spPr>
        <p:txBody>
          <a:bodyPr lIns="85558" tIns="42028" rIns="85558" bIns="42028"/>
          <a:lstStyle/>
          <a:p>
            <a:pPr algn="ctr" defTabSz="866775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200" b="1" i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ook Antiqua" pitchFamily="18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0" y="6053138"/>
            <a:ext cx="9144000" cy="42862"/>
          </a:xfrm>
          <a:prstGeom prst="rect">
            <a:avLst/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</a:gradFill>
          <a:ln w="6350">
            <a:solidFill>
              <a:schemeClr val="tx1"/>
            </a:solidFill>
            <a:miter lim="800000"/>
          </a:ln>
          <a:effectLst/>
        </p:spPr>
        <p:txBody>
          <a:bodyPr lIns="85558" tIns="42028" rIns="85558" bIns="42028"/>
          <a:lstStyle/>
          <a:p>
            <a:pPr algn="ctr" defTabSz="866775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200" b="1" i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ook Antiqua" pitchFamily="18" charset="0"/>
            </a:endParaRPr>
          </a:p>
        </p:txBody>
      </p:sp>
      <p:pic>
        <p:nvPicPr>
          <p:cNvPr id="10" name="Picture 9" descr="DOE_SC_logo.jpg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288108" y="281408"/>
            <a:ext cx="2743200" cy="50781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10663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593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186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6779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372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1630" indent="-34163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b="1" kern="1200">
          <a:solidFill>
            <a:srgbClr val="14673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1045" indent="-28511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rgbClr val="40404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39825" indent="-22796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595755" indent="-22796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1050" indent="-22796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06980" indent="-227965" algn="l" defTabSz="9118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2910" indent="-227965" algn="l" defTabSz="9118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840" indent="-227965" algn="l" defTabSz="9118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770" indent="-227965" algn="l" defTabSz="9118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8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930" algn="l" defTabSz="9118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860" algn="l" defTabSz="9118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790" algn="l" defTabSz="9118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720" algn="l" defTabSz="9118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015" algn="l" defTabSz="9118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4945" algn="l" defTabSz="9118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875" algn="l" defTabSz="9118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805" algn="l" defTabSz="9118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219075"/>
            <a:ext cx="91440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169" tIns="45587" rIns="91169" bIns="45587" numCol="1" anchor="ctr" anchorCtr="0" compatLnSpc="1"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46" y="866775"/>
            <a:ext cx="8410575" cy="52593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169" tIns="45587" rIns="91169" bIns="45587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750" y="6351604"/>
            <a:ext cx="381000" cy="365125"/>
          </a:xfrm>
          <a:prstGeom prst="rect">
            <a:avLst/>
          </a:prstGeom>
        </p:spPr>
        <p:txBody>
          <a:bodyPr vert="horz" lIns="91169" tIns="45587" rIns="91169" bIns="45587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1066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AAD86A7-DF98-4833-9A9E-353DA9F97E6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30" name="Picture 9" descr="horizontal-logo-green-text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200" y="6354776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2"/>
          <p:cNvSpPr txBox="1">
            <a:spLocks noChangeArrowheads="1"/>
          </p:cNvSpPr>
          <p:nvPr userDrawn="1"/>
        </p:nvSpPr>
        <p:spPr bwMode="auto">
          <a:xfrm>
            <a:off x="4715510" y="6155690"/>
            <a:ext cx="4413250" cy="641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 i="1" dirty="0">
                <a:solidFill>
                  <a:srgbClr val="000000"/>
                </a:solidFill>
                <a:latin typeface="Arial" panose="020B0604020202020204" pitchFamily="34" charset="0"/>
              </a:rPr>
              <a:t>an Office of Basic Energy Sciences</a:t>
            </a:r>
            <a:r>
              <a:rPr lang="en-US" b="1" i="1" dirty="0">
                <a:solidFill>
                  <a:srgbClr val="808080"/>
                </a:solidFill>
                <a:latin typeface="Arial" panose="020B0604020202020204" pitchFamily="34" charset="0"/>
              </a:rPr>
              <a:t> </a:t>
            </a:r>
            <a:r>
              <a:rPr lang="en-US" b="1" i="1" dirty="0">
                <a:solidFill>
                  <a:srgbClr val="146636"/>
                </a:solidFill>
                <a:latin typeface="Arial" panose="020B0604020202020204" pitchFamily="34" charset="0"/>
              </a:rPr>
              <a:t>Energy Frontier Research Center</a:t>
            </a:r>
          </a:p>
        </p:txBody>
      </p:sp>
      <p:sp>
        <p:nvSpPr>
          <p:cNvPr id="8" name="Rectangle 8"/>
          <p:cNvSpPr>
            <a:spLocks noChangeArrowheads="1"/>
          </p:cNvSpPr>
          <p:nvPr userDrawn="1"/>
        </p:nvSpPr>
        <p:spPr bwMode="auto">
          <a:xfrm>
            <a:off x="0" y="987425"/>
            <a:ext cx="9144000" cy="42863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 w="6350">
            <a:solidFill>
              <a:schemeClr val="tx1"/>
            </a:solidFill>
            <a:miter lim="800000"/>
          </a:ln>
          <a:effectLst/>
        </p:spPr>
        <p:txBody>
          <a:bodyPr lIns="85558" tIns="42028" rIns="85558" bIns="42028"/>
          <a:lstStyle/>
          <a:p>
            <a:pPr algn="ctr" defTabSz="866775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200" b="1" i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ook Antiqua" pitchFamily="18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0" y="6053138"/>
            <a:ext cx="9144000" cy="42862"/>
          </a:xfrm>
          <a:prstGeom prst="rect">
            <a:avLst/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</a:gradFill>
          <a:ln w="6350">
            <a:solidFill>
              <a:schemeClr val="tx1"/>
            </a:solidFill>
            <a:miter lim="800000"/>
          </a:ln>
          <a:effectLst/>
        </p:spPr>
        <p:txBody>
          <a:bodyPr lIns="85558" tIns="42028" rIns="85558" bIns="42028"/>
          <a:lstStyle/>
          <a:p>
            <a:pPr algn="ctr" defTabSz="866775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200" b="1" i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ook Antiqua" pitchFamily="18" charset="0"/>
            </a:endParaRPr>
          </a:p>
        </p:txBody>
      </p:sp>
      <p:pic>
        <p:nvPicPr>
          <p:cNvPr id="10" name="Picture 9" descr="DOE_SC_logo.jpg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288108" y="281408"/>
            <a:ext cx="2743200" cy="50781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10663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593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186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6779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372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1630" indent="-34163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b="1" kern="1200">
          <a:solidFill>
            <a:srgbClr val="14673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1045" indent="-28511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rgbClr val="40404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39825" indent="-22796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595755" indent="-22796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1050" indent="-22796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06980" indent="-227965" algn="l" defTabSz="9118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2910" indent="-227965" algn="l" defTabSz="9118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840" indent="-227965" algn="l" defTabSz="9118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770" indent="-227965" algn="l" defTabSz="9118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8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930" algn="l" defTabSz="9118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860" algn="l" defTabSz="9118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790" algn="l" defTabSz="9118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720" algn="l" defTabSz="9118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015" algn="l" defTabSz="9118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4945" algn="l" defTabSz="9118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875" algn="l" defTabSz="9118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805" algn="l" defTabSz="9118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219075"/>
            <a:ext cx="91440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169" tIns="45587" rIns="91169" bIns="45587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38" y="866775"/>
            <a:ext cx="8410575" cy="52593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169" tIns="45587" rIns="91169" bIns="45587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750" y="6351588"/>
            <a:ext cx="381000" cy="365125"/>
          </a:xfrm>
          <a:prstGeom prst="rect">
            <a:avLst/>
          </a:prstGeom>
        </p:spPr>
        <p:txBody>
          <a:bodyPr vert="horz" lIns="91169" tIns="45587" rIns="91169" bIns="45587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1066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706B74A-FC86-4F43-83EB-56E873241F13}" type="slidenum">
              <a:rPr lang="en-US"/>
              <a:t>‹#›</a:t>
            </a:fld>
            <a:endParaRPr lang="en-US" dirty="0"/>
          </a:p>
        </p:txBody>
      </p:sp>
      <p:pic>
        <p:nvPicPr>
          <p:cNvPr id="2053" name="Picture 9" descr="horizontal-logo-green-text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6354776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10663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593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186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6779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372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0995" indent="-34099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b="1" kern="1200">
          <a:solidFill>
            <a:srgbClr val="14673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0410" indent="-28384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rgbClr val="40404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37920" indent="-22669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594485" indent="-22669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1050" indent="-22669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06980" indent="-227965" algn="l" defTabSz="9118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2910" indent="-227965" algn="l" defTabSz="9118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840" indent="-227965" algn="l" defTabSz="9118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770" indent="-227965" algn="l" defTabSz="9118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8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930" algn="l" defTabSz="9118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860" algn="l" defTabSz="9118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790" algn="l" defTabSz="9118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720" algn="l" defTabSz="9118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015" algn="l" defTabSz="9118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4945" algn="l" defTabSz="9118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875" algn="l" defTabSz="9118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805" algn="l" defTabSz="9118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1650" y="161925"/>
            <a:ext cx="5165725" cy="7239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216" tIns="45609" rIns="91216" bIns="45609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70013"/>
            <a:ext cx="8229600" cy="51990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216" tIns="45609" rIns="91216" bIns="45609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3594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66178" y="6619888"/>
            <a:ext cx="377825" cy="2381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216" tIns="45609" rIns="91216" bIns="45609" numCol="1" anchor="t" anchorCtr="0" compatLnSpc="1"/>
          <a:lstStyle>
            <a:lvl1pPr algn="r" eaLnBrk="1" hangingPunct="1">
              <a:defRPr sz="1000" b="1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3150EC00-9A0A-49C1-95F3-32FE6EB7CA19}" type="slidenum">
              <a:rPr lang="en-US"/>
              <a:t>‹#›</a:t>
            </a:fld>
            <a:endParaRPr lang="en-US"/>
          </a:p>
        </p:txBody>
      </p:sp>
      <p:sp>
        <p:nvSpPr>
          <p:cNvPr id="935942" name="Rectangle 6"/>
          <p:cNvSpPr>
            <a:spLocks noChangeArrowheads="1"/>
          </p:cNvSpPr>
          <p:nvPr/>
        </p:nvSpPr>
        <p:spPr bwMode="auto">
          <a:xfrm>
            <a:off x="0" y="987425"/>
            <a:ext cx="9144000" cy="42863"/>
          </a:xfrm>
          <a:prstGeom prst="rect">
            <a:avLst/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</a:gradFill>
          <a:ln w="6350">
            <a:solidFill>
              <a:schemeClr val="tx1"/>
            </a:solidFill>
            <a:miter lim="800000"/>
          </a:ln>
          <a:effectLst/>
        </p:spPr>
        <p:txBody>
          <a:bodyPr lIns="85348" tIns="41923" rIns="85348" bIns="41923"/>
          <a:lstStyle/>
          <a:p>
            <a:pPr defTabSz="864235" eaLnBrk="0" hangingPunct="0">
              <a:lnSpc>
                <a:spcPct val="85000"/>
              </a:lnSpc>
              <a:defRPr/>
            </a:pPr>
            <a:endParaRPr lang="en-US" sz="2200" b="1" i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ook Antiqua" pitchFamily="18" charset="0"/>
              <a:cs typeface="Arial" panose="020B0604020202020204" pitchFamily="34" charset="0"/>
            </a:endParaRPr>
          </a:p>
        </p:txBody>
      </p:sp>
      <p:pic>
        <p:nvPicPr>
          <p:cNvPr id="4102" name="Picture 7" descr="New_DOE_Logo_Color_0428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190513"/>
            <a:ext cx="1925638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xStyles>
    <p:titleStyle>
      <a:lvl1pPr algn="ctr" defTabSz="909955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defTabSz="909955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2pPr>
      <a:lvl3pPr algn="ctr" defTabSz="909955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3pPr>
      <a:lvl4pPr algn="ctr" defTabSz="909955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4pPr>
      <a:lvl5pPr algn="ctr" defTabSz="909955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5pPr>
      <a:lvl6pPr marL="409575" algn="ctr" defTabSz="912495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6pPr>
      <a:lvl7pPr marL="819150" algn="ctr" defTabSz="912495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7pPr>
      <a:lvl8pPr marL="1228090" algn="ctr" defTabSz="912495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8pPr>
      <a:lvl9pPr marL="1637665" algn="ctr" defTabSz="912495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9pPr>
    </p:titleStyle>
    <p:bodyStyle>
      <a:lvl1pPr marL="223520" indent="-223520" algn="l" defTabSz="909955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680085" indent="-223520" algn="l" defTabSz="909955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36650" indent="-223520" algn="l" defTabSz="909955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3215" indent="-223520" algn="l" defTabSz="909955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49780" indent="-223520" algn="l" defTabSz="909955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62530" indent="-227330" algn="l" defTabSz="912495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871470" indent="-227330" algn="l" defTabSz="912495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3281045" indent="-227330" algn="l" defTabSz="912495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3690620" indent="-227330" algn="l" defTabSz="912495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1915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9575" algn="l" defTabSz="81915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9150" algn="l" defTabSz="81915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8090" algn="l" defTabSz="81915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7665" algn="l" defTabSz="81915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7240" algn="l" defTabSz="81915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56815" algn="l" defTabSz="81915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65755" algn="l" defTabSz="81915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75330" algn="l" defTabSz="81915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219075"/>
            <a:ext cx="91440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280" tIns="45641" rIns="91280" bIns="45641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38" y="866775"/>
            <a:ext cx="8410575" cy="52593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280" tIns="45641" rIns="91280" bIns="45641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5334000" cy="365125"/>
          </a:xfrm>
          <a:prstGeom prst="rect">
            <a:avLst/>
          </a:prstGeom>
        </p:spPr>
        <p:txBody>
          <a:bodyPr vert="horz" lIns="91280" tIns="45641" rIns="91280" bIns="45641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1066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Office of Science FY 2011 Budget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750" y="6351588"/>
            <a:ext cx="381000" cy="365125"/>
          </a:xfrm>
          <a:prstGeom prst="rect">
            <a:avLst/>
          </a:prstGeom>
        </p:spPr>
        <p:txBody>
          <a:bodyPr vert="horz" lIns="91280" tIns="45641" rIns="91280" bIns="45641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1066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61FF155-EBDD-4976-A1DE-512077D6B8AC}" type="slidenum">
              <a:rPr lang="en-US"/>
              <a:t>‹#›</a:t>
            </a:fld>
            <a:endParaRPr lang="en-US" dirty="0"/>
          </a:p>
        </p:txBody>
      </p:sp>
      <p:pic>
        <p:nvPicPr>
          <p:cNvPr id="3078" name="Picture 9" descr="horizontal-logo-green-text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6354776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10663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6565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2495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6906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5625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0995" indent="-34099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b="1" kern="1200">
          <a:solidFill>
            <a:srgbClr val="14673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0410" indent="-28384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rgbClr val="40404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39825" indent="-22669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596390" indent="-22669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2955" indent="-22669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0155" indent="-227965" algn="l" defTabSz="9124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720" indent="-227965" algn="l" defTabSz="9124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285" indent="-227965" algn="l" defTabSz="9124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215" indent="-227965" algn="l" defTabSz="9124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65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495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06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625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19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12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685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25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219075"/>
            <a:ext cx="91440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131" tIns="45567" rIns="91131" bIns="45567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54" y="866775"/>
            <a:ext cx="8410575" cy="52593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131" tIns="45567" rIns="91131" bIns="45567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5334000" cy="365125"/>
          </a:xfrm>
          <a:prstGeom prst="rect">
            <a:avLst/>
          </a:prstGeom>
        </p:spPr>
        <p:txBody>
          <a:bodyPr vert="horz" lIns="91131" tIns="45567" rIns="91131" bIns="45567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1066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Office of Science FY 2011 Budget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750" y="6351588"/>
            <a:ext cx="381000" cy="365125"/>
          </a:xfrm>
          <a:prstGeom prst="rect">
            <a:avLst/>
          </a:prstGeom>
        </p:spPr>
        <p:txBody>
          <a:bodyPr vert="horz" lIns="91131" tIns="45567" rIns="91131" bIns="45567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1066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1C3E240-9EB6-4604-A43D-9910B3F588EA}" type="slidenum">
              <a:rPr lang="en-US"/>
              <a:t>‹#›</a:t>
            </a:fld>
            <a:endParaRPr lang="en-US" dirty="0"/>
          </a:p>
        </p:txBody>
      </p:sp>
      <p:pic>
        <p:nvPicPr>
          <p:cNvPr id="1030" name="Picture 9" descr="horizontal-logo-green-text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6354792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10663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593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1225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67155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245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1630" indent="-34163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b="1" kern="1200">
          <a:solidFill>
            <a:srgbClr val="14673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0410" indent="-28448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rgbClr val="40404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39190" indent="-22796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594485" indent="-22796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0415" indent="-22796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06345" indent="-227965" algn="l" defTabSz="91122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1640" indent="-227965" algn="l" defTabSz="91122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7570" indent="-227965" algn="l" defTabSz="91122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2865" indent="-227965" algn="l" defTabSz="91122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2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930" algn="l" defTabSz="9112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225" algn="l" defTabSz="9112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155" algn="l" defTabSz="9112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2450" algn="l" defTabSz="9112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8380" algn="l" defTabSz="9112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3675" algn="l" defTabSz="9112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9605" algn="l" defTabSz="9112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4900" algn="l" defTabSz="9112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219075"/>
            <a:ext cx="91440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142" tIns="45573" rIns="91142" bIns="45573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53" y="866775"/>
            <a:ext cx="8410575" cy="52593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142" tIns="45573" rIns="91142" bIns="45573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5334000" cy="365125"/>
          </a:xfrm>
          <a:prstGeom prst="rect">
            <a:avLst/>
          </a:prstGeom>
        </p:spPr>
        <p:txBody>
          <a:bodyPr vert="horz" lIns="91142" tIns="45573" rIns="91142" bIns="45573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1066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Office of Science FY 2011 Budget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750" y="6351588"/>
            <a:ext cx="381000" cy="365125"/>
          </a:xfrm>
          <a:prstGeom prst="rect">
            <a:avLst/>
          </a:prstGeom>
        </p:spPr>
        <p:txBody>
          <a:bodyPr vert="horz" lIns="91142" tIns="45573" rIns="91142" bIns="45573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1066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1C3E240-9EB6-4604-A43D-9910B3F588EA}" type="slidenum">
              <a:rPr lang="en-US"/>
              <a:t>‹#›</a:t>
            </a:fld>
            <a:endParaRPr lang="en-US" dirty="0"/>
          </a:p>
        </p:txBody>
      </p:sp>
      <p:pic>
        <p:nvPicPr>
          <p:cNvPr id="1030" name="Picture 9" descr="horizontal-logo-green-text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6354791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10663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593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1225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67155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3085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1630" indent="-34163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b="1" kern="1200">
          <a:solidFill>
            <a:srgbClr val="14673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0410" indent="-28511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rgbClr val="40404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39190" indent="-22796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595120" indent="-22796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0415" indent="-22796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06345" indent="-227965" algn="l" defTabSz="91122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2275" indent="-227965" algn="l" defTabSz="91122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7570" indent="-227965" algn="l" defTabSz="91122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3500" indent="-227965" algn="l" defTabSz="91122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2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930" algn="l" defTabSz="9112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225" algn="l" defTabSz="9112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155" algn="l" defTabSz="9112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085" algn="l" defTabSz="9112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8380" algn="l" defTabSz="9112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4310" algn="l" defTabSz="9112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240" algn="l" defTabSz="9112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5535" algn="l" defTabSz="9112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219075"/>
            <a:ext cx="91440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162" tIns="45583" rIns="91162" bIns="45583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51" y="866775"/>
            <a:ext cx="8410575" cy="52593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162" tIns="45583" rIns="91162" bIns="45583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5334000" cy="365125"/>
          </a:xfrm>
          <a:prstGeom prst="rect">
            <a:avLst/>
          </a:prstGeom>
        </p:spPr>
        <p:txBody>
          <a:bodyPr vert="horz" lIns="91162" tIns="45583" rIns="91162" bIns="45583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1066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Office of Science FY 2011 Budget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750" y="6351588"/>
            <a:ext cx="381000" cy="365125"/>
          </a:xfrm>
          <a:prstGeom prst="rect">
            <a:avLst/>
          </a:prstGeom>
        </p:spPr>
        <p:txBody>
          <a:bodyPr vert="horz" lIns="91162" tIns="45583" rIns="91162" bIns="45583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1066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1C3E240-9EB6-4604-A43D-9910B3F588EA}" type="slidenum">
              <a:rPr lang="en-US"/>
              <a:t>‹#›</a:t>
            </a:fld>
            <a:endParaRPr lang="en-US" dirty="0"/>
          </a:p>
        </p:txBody>
      </p:sp>
      <p:pic>
        <p:nvPicPr>
          <p:cNvPr id="1030" name="Picture 9" descr="horizontal-logo-green-text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6354789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10663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593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186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67155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3085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1630" indent="-34163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b="1" kern="1200">
          <a:solidFill>
            <a:srgbClr val="14673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0410" indent="-28511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rgbClr val="40404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39825" indent="-22796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595120" indent="-22796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1050" indent="-22796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06980" indent="-227965" algn="l" defTabSz="9118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2910" indent="-227965" algn="l" defTabSz="9118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840" indent="-227965" algn="l" defTabSz="9118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135" indent="-227965" algn="l" defTabSz="9118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8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930" algn="l" defTabSz="9118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860" algn="l" defTabSz="9118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155" algn="l" defTabSz="9118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085" algn="l" defTabSz="9118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015" algn="l" defTabSz="9118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4945" algn="l" defTabSz="9118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875" algn="l" defTabSz="9118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805" algn="l" defTabSz="9118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219075"/>
            <a:ext cx="91440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126" tIns="45565" rIns="91126" bIns="45565" numCol="1" anchor="ctr" anchorCtr="0" compatLnSpc="1"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50" y="866775"/>
            <a:ext cx="8410575" cy="52593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126" tIns="45565" rIns="91126" bIns="45565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750" y="6351604"/>
            <a:ext cx="381000" cy="365125"/>
          </a:xfrm>
          <a:prstGeom prst="rect">
            <a:avLst/>
          </a:prstGeom>
        </p:spPr>
        <p:txBody>
          <a:bodyPr vert="horz" lIns="91126" tIns="45565" rIns="91126" bIns="45565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1066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AAD86A7-DF98-4833-9A9E-353DA9F97E65}" type="slidenum">
              <a:rPr lang="en-US"/>
              <a:t>‹#›</a:t>
            </a:fld>
            <a:endParaRPr lang="en-US" dirty="0"/>
          </a:p>
        </p:txBody>
      </p:sp>
      <p:pic>
        <p:nvPicPr>
          <p:cNvPr id="1030" name="Picture 9" descr="horizontal-logo-green-text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6354780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10663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593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1225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67155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245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1630" indent="-34163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b="1" kern="1200">
          <a:solidFill>
            <a:srgbClr val="14673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0410" indent="-28448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rgbClr val="40404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39190" indent="-22796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594485" indent="-22796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0415" indent="-22796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06345" indent="-227965" algn="l" defTabSz="91122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1640" indent="-227965" algn="l" defTabSz="91122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7570" indent="-227965" algn="l" defTabSz="91122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2865" indent="-227965" algn="l" defTabSz="91122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2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930" algn="l" defTabSz="9112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225" algn="l" defTabSz="9112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155" algn="l" defTabSz="9112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2450" algn="l" defTabSz="9112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8380" algn="l" defTabSz="9112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3675" algn="l" defTabSz="9112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9605" algn="l" defTabSz="9112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4900" algn="l" defTabSz="9112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219075"/>
            <a:ext cx="91440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258" tIns="45630" rIns="91258" bIns="4563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42" y="866775"/>
            <a:ext cx="8410575" cy="52593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258" tIns="45630" rIns="91258" bIns="4563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5334000" cy="365125"/>
          </a:xfrm>
          <a:prstGeom prst="rect">
            <a:avLst/>
          </a:prstGeom>
        </p:spPr>
        <p:txBody>
          <a:bodyPr vert="horz" lIns="91258" tIns="45630" rIns="91258" bIns="4563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1066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Office of Science FY 2011 Budget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750" y="6351588"/>
            <a:ext cx="381000" cy="365125"/>
          </a:xfrm>
          <a:prstGeom prst="rect">
            <a:avLst/>
          </a:prstGeom>
        </p:spPr>
        <p:txBody>
          <a:bodyPr vert="horz" lIns="91258" tIns="45630" rIns="91258" bIns="4563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1066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1C3E240-9EB6-4604-A43D-9910B3F588EA}" type="slidenum">
              <a:rPr lang="en-US"/>
              <a:t>‹#›</a:t>
            </a:fld>
            <a:endParaRPr lang="en-US" dirty="0"/>
          </a:p>
        </p:txBody>
      </p:sp>
      <p:pic>
        <p:nvPicPr>
          <p:cNvPr id="1030" name="Picture 9" descr="horizontal-logo-green-text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6354780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10663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6565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2495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6906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499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265" indent="-34226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b="1" kern="1200">
          <a:solidFill>
            <a:srgbClr val="14673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1680" indent="-28511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rgbClr val="40404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0460" indent="-22796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597025" indent="-22796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3590" indent="-22796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09520" indent="-227965" algn="l" defTabSz="9124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085" indent="-227965" algn="l" defTabSz="9124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2015" indent="-227965" algn="l" defTabSz="9124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8580" indent="-227965" algn="l" defTabSz="9124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65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495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06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99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555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7485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05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615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7315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169" tIns="45587" rIns="91169" bIns="45587" numCol="1" anchor="ctr" anchorCtr="0" compatLnSpc="1"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38" y="866775"/>
            <a:ext cx="8410575" cy="52593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169" tIns="45587" rIns="91169" bIns="45587" numCol="1" anchor="t" anchorCtr="0" compatLnSpc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750" y="6351588"/>
            <a:ext cx="381000" cy="365125"/>
          </a:xfrm>
          <a:prstGeom prst="rect">
            <a:avLst/>
          </a:prstGeom>
        </p:spPr>
        <p:txBody>
          <a:bodyPr vert="horz" lIns="91169" tIns="45587" rIns="91169" bIns="45587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1066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706B74A-FC86-4F43-83EB-56E873241F13}" type="slidenum">
              <a:rPr lang="en-US"/>
              <a:t>‹#›</a:t>
            </a:fld>
            <a:endParaRPr lang="en-US" dirty="0"/>
          </a:p>
        </p:txBody>
      </p:sp>
      <p:pic>
        <p:nvPicPr>
          <p:cNvPr id="2053" name="Picture 9" descr="horizontal-logo-green-tex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354776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kern="1200">
          <a:solidFill>
            <a:srgbClr val="10663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593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186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6779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372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0995" indent="-34099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b="1" kern="1200">
          <a:solidFill>
            <a:srgbClr val="14673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0410" indent="-28384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rgbClr val="40404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37920" indent="-22669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594485" indent="-22669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1050" indent="-22669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06980" indent="-227965" algn="l" defTabSz="9118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2910" indent="-227965" algn="l" defTabSz="9118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840" indent="-227965" algn="l" defTabSz="9118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770" indent="-227965" algn="l" defTabSz="9118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8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930" algn="l" defTabSz="9118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860" algn="l" defTabSz="9118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790" algn="l" defTabSz="9118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720" algn="l" defTabSz="9118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015" algn="l" defTabSz="9118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4945" algn="l" defTabSz="9118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875" algn="l" defTabSz="9118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805" algn="l" defTabSz="9118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219075"/>
            <a:ext cx="91440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169" tIns="45587" rIns="91169" bIns="45587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38" y="866775"/>
            <a:ext cx="8410575" cy="52593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169" tIns="45587" rIns="91169" bIns="45587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750" y="6351588"/>
            <a:ext cx="381000" cy="365125"/>
          </a:xfrm>
          <a:prstGeom prst="rect">
            <a:avLst/>
          </a:prstGeom>
        </p:spPr>
        <p:txBody>
          <a:bodyPr vert="horz" lIns="91169" tIns="45587" rIns="91169" bIns="45587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1066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706B74A-FC86-4F43-83EB-56E873241F13}" type="slidenum">
              <a:rPr lang="en-US"/>
              <a:t>‹#›</a:t>
            </a:fld>
            <a:endParaRPr lang="en-US" dirty="0"/>
          </a:p>
        </p:txBody>
      </p:sp>
      <p:pic>
        <p:nvPicPr>
          <p:cNvPr id="2053" name="Picture 9" descr="horizontal-logo-green-text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6354776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10663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593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186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6779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372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0995" indent="-34099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b="1" kern="1200">
          <a:solidFill>
            <a:srgbClr val="14673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0410" indent="-28384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rgbClr val="40404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37920" indent="-22669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594485" indent="-22669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1050" indent="-22669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06980" indent="-227965" algn="l" defTabSz="9118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2910" indent="-227965" algn="l" defTabSz="9118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840" indent="-227965" algn="l" defTabSz="9118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770" indent="-227965" algn="l" defTabSz="9118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8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930" algn="l" defTabSz="9118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860" algn="l" defTabSz="9118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790" algn="l" defTabSz="9118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720" algn="l" defTabSz="9118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015" algn="l" defTabSz="9118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4945" algn="l" defTabSz="9118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875" algn="l" defTabSz="9118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805" algn="l" defTabSz="9118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219075"/>
            <a:ext cx="91440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169" tIns="45587" rIns="91169" bIns="45587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38" y="866775"/>
            <a:ext cx="8410575" cy="52593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169" tIns="45587" rIns="91169" bIns="45587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750" y="6351588"/>
            <a:ext cx="381000" cy="365125"/>
          </a:xfrm>
          <a:prstGeom prst="rect">
            <a:avLst/>
          </a:prstGeom>
        </p:spPr>
        <p:txBody>
          <a:bodyPr vert="horz" lIns="91169" tIns="45587" rIns="91169" bIns="45587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1066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706B74A-FC86-4F43-83EB-56E873241F13}" type="slidenum">
              <a:rPr lang="en-US"/>
              <a:t>‹#›</a:t>
            </a:fld>
            <a:endParaRPr lang="en-US" dirty="0"/>
          </a:p>
        </p:txBody>
      </p:sp>
      <p:pic>
        <p:nvPicPr>
          <p:cNvPr id="2053" name="Picture 9" descr="horizontal-logo-green-tex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354776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10663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593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186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6779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372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0995" indent="-34099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b="1" kern="1200">
          <a:solidFill>
            <a:srgbClr val="14673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0410" indent="-28384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rgbClr val="40404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37920" indent="-22669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594485" indent="-22669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1050" indent="-22669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06980" indent="-227965" algn="l" defTabSz="9118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2910" indent="-227965" algn="l" defTabSz="9118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840" indent="-227965" algn="l" defTabSz="9118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770" indent="-227965" algn="l" defTabSz="9118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8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930" algn="l" defTabSz="9118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860" algn="l" defTabSz="9118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790" algn="l" defTabSz="9118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720" algn="l" defTabSz="9118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015" algn="l" defTabSz="9118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4945" algn="l" defTabSz="9118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875" algn="l" defTabSz="9118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805" algn="l" defTabSz="9118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219075"/>
            <a:ext cx="91440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169" tIns="45587" rIns="91169" bIns="45587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38" y="866775"/>
            <a:ext cx="8410575" cy="52593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169" tIns="45587" rIns="91169" bIns="45587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750" y="6351588"/>
            <a:ext cx="381000" cy="365125"/>
          </a:xfrm>
          <a:prstGeom prst="rect">
            <a:avLst/>
          </a:prstGeom>
        </p:spPr>
        <p:txBody>
          <a:bodyPr vert="horz" lIns="91169" tIns="45587" rIns="91169" bIns="45587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1066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706B74A-FC86-4F43-83EB-56E873241F13}" type="slidenum">
              <a:rPr lang="en-US"/>
              <a:t>‹#›</a:t>
            </a:fld>
            <a:endParaRPr lang="en-US" dirty="0"/>
          </a:p>
        </p:txBody>
      </p:sp>
      <p:pic>
        <p:nvPicPr>
          <p:cNvPr id="2053" name="Picture 9" descr="horizontal-logo-green-text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" y="6354776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10663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593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186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6779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372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0995" indent="-34099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b="1" kern="1200">
          <a:solidFill>
            <a:srgbClr val="14673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0410" indent="-28384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rgbClr val="40404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37920" indent="-22669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594485" indent="-22669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1050" indent="-22669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06980" indent="-227965" algn="l" defTabSz="9118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2910" indent="-227965" algn="l" defTabSz="9118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840" indent="-227965" algn="l" defTabSz="9118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770" indent="-227965" algn="l" defTabSz="9118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8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930" algn="l" defTabSz="9118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860" algn="l" defTabSz="9118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790" algn="l" defTabSz="9118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720" algn="l" defTabSz="9118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015" algn="l" defTabSz="9118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4945" algn="l" defTabSz="9118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875" algn="l" defTabSz="9118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805" algn="l" defTabSz="9118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1650" y="161925"/>
            <a:ext cx="5165725" cy="7239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216" tIns="45609" rIns="91216" bIns="45609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70013"/>
            <a:ext cx="8229600" cy="51990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216" tIns="45609" rIns="91216" bIns="45609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3594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66178" y="6619888"/>
            <a:ext cx="377825" cy="2381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216" tIns="45609" rIns="91216" bIns="45609" numCol="1" anchor="t" anchorCtr="0" compatLnSpc="1"/>
          <a:lstStyle>
            <a:lvl1pPr algn="r" eaLnBrk="1" hangingPunct="1">
              <a:defRPr sz="1000" b="1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3150EC00-9A0A-49C1-95F3-32FE6EB7CA19}" type="slidenum">
              <a:rPr lang="en-US"/>
              <a:t>‹#›</a:t>
            </a:fld>
            <a:endParaRPr lang="en-US"/>
          </a:p>
        </p:txBody>
      </p:sp>
      <p:sp>
        <p:nvSpPr>
          <p:cNvPr id="935942" name="Rectangle 6"/>
          <p:cNvSpPr>
            <a:spLocks noChangeArrowheads="1"/>
          </p:cNvSpPr>
          <p:nvPr/>
        </p:nvSpPr>
        <p:spPr bwMode="auto">
          <a:xfrm>
            <a:off x="0" y="987425"/>
            <a:ext cx="9144000" cy="42863"/>
          </a:xfrm>
          <a:prstGeom prst="rect">
            <a:avLst/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</a:gradFill>
          <a:ln w="6350">
            <a:solidFill>
              <a:schemeClr val="tx1"/>
            </a:solidFill>
            <a:miter lim="800000"/>
          </a:ln>
          <a:effectLst/>
        </p:spPr>
        <p:txBody>
          <a:bodyPr lIns="85348" tIns="41923" rIns="85348" bIns="41923"/>
          <a:lstStyle/>
          <a:p>
            <a:pPr defTabSz="864235" eaLnBrk="0" hangingPunct="0">
              <a:lnSpc>
                <a:spcPct val="85000"/>
              </a:lnSpc>
              <a:defRPr/>
            </a:pPr>
            <a:endParaRPr lang="en-US" sz="2200" b="1" i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ook Antiqua" pitchFamily="18" charset="0"/>
              <a:cs typeface="Arial" panose="020B0604020202020204" pitchFamily="34" charset="0"/>
            </a:endParaRPr>
          </a:p>
        </p:txBody>
      </p:sp>
      <p:pic>
        <p:nvPicPr>
          <p:cNvPr id="4102" name="Picture 7" descr="New_DOE_Logo_Color_0428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190513"/>
            <a:ext cx="1925638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ctr" defTabSz="909955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defTabSz="909955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2pPr>
      <a:lvl3pPr algn="ctr" defTabSz="909955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3pPr>
      <a:lvl4pPr algn="ctr" defTabSz="909955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4pPr>
      <a:lvl5pPr algn="ctr" defTabSz="909955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5pPr>
      <a:lvl6pPr marL="409575" algn="ctr" defTabSz="912495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6pPr>
      <a:lvl7pPr marL="819150" algn="ctr" defTabSz="912495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7pPr>
      <a:lvl8pPr marL="1228090" algn="ctr" defTabSz="912495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8pPr>
      <a:lvl9pPr marL="1637665" algn="ctr" defTabSz="912495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9pPr>
    </p:titleStyle>
    <p:bodyStyle>
      <a:lvl1pPr marL="223520" indent="-223520" algn="l" defTabSz="909955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680085" indent="-223520" algn="l" defTabSz="909955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36650" indent="-223520" algn="l" defTabSz="909955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3215" indent="-223520" algn="l" defTabSz="909955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49780" indent="-223520" algn="l" defTabSz="909955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62530" indent="-227330" algn="l" defTabSz="912495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871470" indent="-227330" algn="l" defTabSz="912495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3281045" indent="-227330" algn="l" defTabSz="912495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3690620" indent="-227330" algn="l" defTabSz="912495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1915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9575" algn="l" defTabSz="81915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9150" algn="l" defTabSz="81915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8090" algn="l" defTabSz="81915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7665" algn="l" defTabSz="81915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7240" algn="l" defTabSz="81915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56815" algn="l" defTabSz="81915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65755" algn="l" defTabSz="81915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75330" algn="l" defTabSz="81915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219075"/>
            <a:ext cx="91440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280" tIns="45641" rIns="91280" bIns="45641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38" y="866775"/>
            <a:ext cx="8410575" cy="52593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280" tIns="45641" rIns="91280" bIns="45641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5334000" cy="365125"/>
          </a:xfrm>
          <a:prstGeom prst="rect">
            <a:avLst/>
          </a:prstGeom>
        </p:spPr>
        <p:txBody>
          <a:bodyPr vert="horz" lIns="91280" tIns="45641" rIns="91280" bIns="45641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1066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Office of Science FY 2011 Budget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750" y="6351588"/>
            <a:ext cx="381000" cy="365125"/>
          </a:xfrm>
          <a:prstGeom prst="rect">
            <a:avLst/>
          </a:prstGeom>
        </p:spPr>
        <p:txBody>
          <a:bodyPr vert="horz" lIns="91280" tIns="45641" rIns="91280" bIns="45641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1066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61FF155-EBDD-4976-A1DE-512077D6B8AC}" type="slidenum">
              <a:rPr lang="en-US"/>
              <a:t>‹#›</a:t>
            </a:fld>
            <a:endParaRPr lang="en-US" dirty="0"/>
          </a:p>
        </p:txBody>
      </p:sp>
      <p:pic>
        <p:nvPicPr>
          <p:cNvPr id="3078" name="Picture 9" descr="horizontal-logo-green-text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6354776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10663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6565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2495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6906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5625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0995" indent="-34099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b="1" kern="1200">
          <a:solidFill>
            <a:srgbClr val="14673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0410" indent="-28384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rgbClr val="40404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39825" indent="-22669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596390" indent="-22669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2955" indent="-22669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0155" indent="-227965" algn="l" defTabSz="9124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720" indent="-227965" algn="l" defTabSz="9124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285" indent="-227965" algn="l" defTabSz="9124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215" indent="-227965" algn="l" defTabSz="9124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65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495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06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625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19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12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685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25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219075"/>
            <a:ext cx="91440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131" tIns="45567" rIns="91131" bIns="45567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54" y="866775"/>
            <a:ext cx="8410575" cy="52593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131" tIns="45567" rIns="91131" bIns="45567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5334000" cy="365125"/>
          </a:xfrm>
          <a:prstGeom prst="rect">
            <a:avLst/>
          </a:prstGeom>
        </p:spPr>
        <p:txBody>
          <a:bodyPr vert="horz" lIns="91131" tIns="45567" rIns="91131" bIns="45567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1066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Office of Science FY 2011 Budget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750" y="6351588"/>
            <a:ext cx="381000" cy="365125"/>
          </a:xfrm>
          <a:prstGeom prst="rect">
            <a:avLst/>
          </a:prstGeom>
        </p:spPr>
        <p:txBody>
          <a:bodyPr vert="horz" lIns="91131" tIns="45567" rIns="91131" bIns="45567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1066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1C3E240-9EB6-4604-A43D-9910B3F588EA}" type="slidenum">
              <a:rPr lang="en-US"/>
              <a:t>‹#›</a:t>
            </a:fld>
            <a:endParaRPr lang="en-US" dirty="0"/>
          </a:p>
        </p:txBody>
      </p:sp>
      <p:pic>
        <p:nvPicPr>
          <p:cNvPr id="1030" name="Picture 9" descr="horizontal-logo-green-text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6354792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10663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593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1225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67155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245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1630" indent="-34163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b="1" kern="1200">
          <a:solidFill>
            <a:srgbClr val="14673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0410" indent="-28448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rgbClr val="40404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39190" indent="-22796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594485" indent="-22796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0415" indent="-22796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06345" indent="-227965" algn="l" defTabSz="91122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1640" indent="-227965" algn="l" defTabSz="91122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7570" indent="-227965" algn="l" defTabSz="91122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2865" indent="-227965" algn="l" defTabSz="91122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2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930" algn="l" defTabSz="9112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225" algn="l" defTabSz="9112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155" algn="l" defTabSz="9112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2450" algn="l" defTabSz="9112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8380" algn="l" defTabSz="9112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3675" algn="l" defTabSz="9112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9605" algn="l" defTabSz="9112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4900" algn="l" defTabSz="9112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219075"/>
            <a:ext cx="91440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142" tIns="45573" rIns="91142" bIns="45573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53" y="866775"/>
            <a:ext cx="8410575" cy="52593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142" tIns="45573" rIns="91142" bIns="45573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5334000" cy="365125"/>
          </a:xfrm>
          <a:prstGeom prst="rect">
            <a:avLst/>
          </a:prstGeom>
        </p:spPr>
        <p:txBody>
          <a:bodyPr vert="horz" lIns="91142" tIns="45573" rIns="91142" bIns="45573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1066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Office of Science FY 2011 Budget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750" y="6351588"/>
            <a:ext cx="381000" cy="365125"/>
          </a:xfrm>
          <a:prstGeom prst="rect">
            <a:avLst/>
          </a:prstGeom>
        </p:spPr>
        <p:txBody>
          <a:bodyPr vert="horz" lIns="91142" tIns="45573" rIns="91142" bIns="45573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1066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1C3E240-9EB6-4604-A43D-9910B3F588EA}" type="slidenum">
              <a:rPr lang="en-US"/>
              <a:t>‹#›</a:t>
            </a:fld>
            <a:endParaRPr lang="en-US" dirty="0"/>
          </a:p>
        </p:txBody>
      </p:sp>
      <p:pic>
        <p:nvPicPr>
          <p:cNvPr id="1030" name="Picture 9" descr="horizontal-logo-green-text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6354791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10663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593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1225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67155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3085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1630" indent="-34163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b="1" kern="1200">
          <a:solidFill>
            <a:srgbClr val="14673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0410" indent="-28511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rgbClr val="40404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39190" indent="-22796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595120" indent="-22796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0415" indent="-22796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06345" indent="-227965" algn="l" defTabSz="91122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2275" indent="-227965" algn="l" defTabSz="91122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7570" indent="-227965" algn="l" defTabSz="91122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3500" indent="-227965" algn="l" defTabSz="91122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2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930" algn="l" defTabSz="9112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225" algn="l" defTabSz="9112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155" algn="l" defTabSz="9112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085" algn="l" defTabSz="9112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8380" algn="l" defTabSz="9112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4310" algn="l" defTabSz="9112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240" algn="l" defTabSz="9112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5535" algn="l" defTabSz="9112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219075"/>
            <a:ext cx="91440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162" tIns="45583" rIns="91162" bIns="45583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51" y="866775"/>
            <a:ext cx="8410575" cy="52593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162" tIns="45583" rIns="91162" bIns="45583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5334000" cy="365125"/>
          </a:xfrm>
          <a:prstGeom prst="rect">
            <a:avLst/>
          </a:prstGeom>
        </p:spPr>
        <p:txBody>
          <a:bodyPr vert="horz" lIns="91162" tIns="45583" rIns="91162" bIns="45583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1066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Office of Science FY 2011 Budget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750" y="6351588"/>
            <a:ext cx="381000" cy="365125"/>
          </a:xfrm>
          <a:prstGeom prst="rect">
            <a:avLst/>
          </a:prstGeom>
        </p:spPr>
        <p:txBody>
          <a:bodyPr vert="horz" lIns="91162" tIns="45583" rIns="91162" bIns="45583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1066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1C3E240-9EB6-4604-A43D-9910B3F588EA}" type="slidenum">
              <a:rPr lang="en-US"/>
              <a:t>‹#›</a:t>
            </a:fld>
            <a:endParaRPr lang="en-US" dirty="0"/>
          </a:p>
        </p:txBody>
      </p:sp>
      <p:pic>
        <p:nvPicPr>
          <p:cNvPr id="1030" name="Picture 9" descr="horizontal-logo-green-text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6354789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10663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593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186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67155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3085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1630" indent="-34163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b="1" kern="1200">
          <a:solidFill>
            <a:srgbClr val="14673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0410" indent="-28511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rgbClr val="40404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39825" indent="-22796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595120" indent="-22796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1050" indent="-22796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06980" indent="-227965" algn="l" defTabSz="9118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2910" indent="-227965" algn="l" defTabSz="9118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840" indent="-227965" algn="l" defTabSz="9118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135" indent="-227965" algn="l" defTabSz="9118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8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930" algn="l" defTabSz="9118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860" algn="l" defTabSz="9118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155" algn="l" defTabSz="9118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085" algn="l" defTabSz="9118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015" algn="l" defTabSz="9118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4945" algn="l" defTabSz="9118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875" algn="l" defTabSz="9118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805" algn="l" defTabSz="9118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219075"/>
            <a:ext cx="91440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126" tIns="45565" rIns="91126" bIns="45565" numCol="1" anchor="ctr" anchorCtr="0" compatLnSpc="1"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50" y="866775"/>
            <a:ext cx="8410575" cy="52593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126" tIns="45565" rIns="91126" bIns="45565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750" y="6351604"/>
            <a:ext cx="381000" cy="365125"/>
          </a:xfrm>
          <a:prstGeom prst="rect">
            <a:avLst/>
          </a:prstGeom>
        </p:spPr>
        <p:txBody>
          <a:bodyPr vert="horz" lIns="91126" tIns="45565" rIns="91126" bIns="45565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1066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AAD86A7-DF98-4833-9A9E-353DA9F97E65}" type="slidenum">
              <a:rPr lang="en-US"/>
              <a:t>‹#›</a:t>
            </a:fld>
            <a:endParaRPr lang="en-US" dirty="0"/>
          </a:p>
        </p:txBody>
      </p:sp>
      <p:pic>
        <p:nvPicPr>
          <p:cNvPr id="1030" name="Picture 9" descr="horizontal-logo-green-text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6354780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10663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593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1225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67155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245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1630" indent="-34163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b="1" kern="1200">
          <a:solidFill>
            <a:srgbClr val="14673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0410" indent="-28448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rgbClr val="40404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39190" indent="-22796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594485" indent="-22796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0415" indent="-22796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06345" indent="-227965" algn="l" defTabSz="91122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1640" indent="-227965" algn="l" defTabSz="91122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7570" indent="-227965" algn="l" defTabSz="91122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2865" indent="-227965" algn="l" defTabSz="91122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2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930" algn="l" defTabSz="9112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225" algn="l" defTabSz="9112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155" algn="l" defTabSz="9112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2450" algn="l" defTabSz="9112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8380" algn="l" defTabSz="9112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3675" algn="l" defTabSz="9112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9605" algn="l" defTabSz="9112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4900" algn="l" defTabSz="9112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219075"/>
            <a:ext cx="91440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258" tIns="45630" rIns="91258" bIns="4563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42" y="866775"/>
            <a:ext cx="8410575" cy="52593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258" tIns="45630" rIns="91258" bIns="4563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5334000" cy="365125"/>
          </a:xfrm>
          <a:prstGeom prst="rect">
            <a:avLst/>
          </a:prstGeom>
        </p:spPr>
        <p:txBody>
          <a:bodyPr vert="horz" lIns="91258" tIns="45630" rIns="91258" bIns="4563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1066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Office of Science FY 2011 Budget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750" y="6351588"/>
            <a:ext cx="381000" cy="365125"/>
          </a:xfrm>
          <a:prstGeom prst="rect">
            <a:avLst/>
          </a:prstGeom>
        </p:spPr>
        <p:txBody>
          <a:bodyPr vert="horz" lIns="91258" tIns="45630" rIns="91258" bIns="4563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1066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1C3E240-9EB6-4604-A43D-9910B3F588EA}" type="slidenum">
              <a:rPr lang="en-US"/>
              <a:t>‹#›</a:t>
            </a:fld>
            <a:endParaRPr lang="en-US" dirty="0"/>
          </a:p>
        </p:txBody>
      </p:sp>
      <p:pic>
        <p:nvPicPr>
          <p:cNvPr id="1030" name="Picture 9" descr="horizontal-logo-green-text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6354780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10663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6565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2495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6906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499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265" indent="-34226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b="1" kern="1200">
          <a:solidFill>
            <a:srgbClr val="14673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1680" indent="-28511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rgbClr val="40404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0460" indent="-22796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597025" indent="-22796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3590" indent="-22796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09520" indent="-227965" algn="l" defTabSz="9124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085" indent="-227965" algn="l" defTabSz="9124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2015" indent="-227965" algn="l" defTabSz="9124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8580" indent="-227965" algn="l" defTabSz="9124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65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495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06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99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555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7485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05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615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599" y="777169"/>
            <a:ext cx="6161574" cy="5662654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solidFill>
                  <a:srgbClr val="106636"/>
                </a:solidFill>
                <a:ea typeface="+mj-ea"/>
              </a:rPr>
              <a:t>Scientific Achievement</a:t>
            </a:r>
          </a:p>
          <a:p>
            <a:pPr marL="228600" lvl="1" indent="-1714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altLang="en-US" sz="1500" dirty="0">
                <a:solidFill>
                  <a:schemeClr val="tx1"/>
                </a:solidFill>
                <a:latin typeface="+mn-lt"/>
                <a:sym typeface="+mn-ea"/>
              </a:rPr>
              <a:t>Ice shelves provide resistance that limits the ice sheet flux across the grounding line and into the ocean; this “buttressing” is reduced by ice shelf thinning.</a:t>
            </a:r>
          </a:p>
          <a:p>
            <a:pPr marL="228600" lvl="1" indent="-1714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altLang="en-US" sz="1500" dirty="0">
                <a:solidFill>
                  <a:schemeClr val="tx1"/>
                </a:solidFill>
                <a:latin typeface="+mn-lt"/>
                <a:sym typeface="+mn-ea"/>
              </a:rPr>
              <a:t>We investigate how commonly used measures of buttressing correlate with changes in grounding line flux (GLF) when the ice shelf is subjected to localized increases in sub-ice shelf melting.</a:t>
            </a:r>
            <a:endParaRPr lang="en-US" altLang="en-US" sz="1500" dirty="0">
              <a:solidFill>
                <a:schemeClr val="tx1"/>
              </a:solidFill>
              <a:latin typeface="+mn-lt"/>
            </a:endParaRPr>
          </a:p>
          <a:p>
            <a:pPr marL="228600" lvl="1" indent="-1714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altLang="en-US" sz="1500" dirty="0">
                <a:solidFill>
                  <a:schemeClr val="tx1"/>
                </a:solidFill>
                <a:latin typeface="+mn-lt"/>
                <a:sym typeface="+mn-ea"/>
              </a:rPr>
              <a:t>While correlations between local buttressing and changes in GLF exist in some idealized configurations (right) they are generally weak for realistic ice shelves and a physical understanding for their cause remains elusive.</a:t>
            </a:r>
          </a:p>
          <a:p>
            <a:pPr marL="228600" lvl="1" indent="-1714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altLang="en-US" sz="1500" dirty="0">
                <a:solidFill>
                  <a:schemeClr val="tx1"/>
                </a:solidFill>
                <a:latin typeface="+mn-lt"/>
                <a:sym typeface="+mn-ea"/>
              </a:rPr>
              <a:t>We thus argue against the use of local buttressing metrics for assessing GLF sensitivity to increased ice shelf melting.</a:t>
            </a:r>
          </a:p>
          <a:p>
            <a:pPr marL="228600" lvl="1" indent="-1714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altLang="en-US" sz="1500" dirty="0">
                <a:solidFill>
                  <a:schemeClr val="tx1"/>
                </a:solidFill>
                <a:latin typeface="+mn-lt"/>
                <a:sym typeface="+mn-ea"/>
              </a:rPr>
              <a:t>As a robust alternative, we propose and demonstrate an                     adjoint-based approach</a:t>
            </a:r>
            <a:r>
              <a:rPr lang="en-US" altLang="en-US" sz="1400" dirty="0">
                <a:solidFill>
                  <a:schemeClr val="tx1"/>
                </a:solidFill>
                <a:latin typeface="+mn-lt"/>
                <a:sym typeface="+mn-ea"/>
              </a:rPr>
              <a:t>.</a:t>
            </a:r>
            <a:endParaRPr lang="" altLang="en-US" sz="1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-38100"/>
            <a:ext cx="9144000" cy="762000"/>
          </a:xfrm>
        </p:spPr>
        <p:txBody>
          <a:bodyPr/>
          <a:lstStyle/>
          <a:p>
            <a:r>
              <a:rPr lang="en-US" sz="2600" b="1" dirty="0"/>
              <a:t>Diagnosing the sensitivity of grounding-line flux to changes in sub-ice-shelf melting</a:t>
            </a:r>
          </a:p>
        </p:txBody>
      </p:sp>
      <p:sp>
        <p:nvSpPr>
          <p:cNvPr id="265" name="TextBox 133"/>
          <p:cNvSpPr txBox="1"/>
          <p:nvPr/>
        </p:nvSpPr>
        <p:spPr>
          <a:xfrm>
            <a:off x="-47062" y="6020002"/>
            <a:ext cx="92357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tx2"/>
                </a:solidFill>
              </a:rPr>
              <a:t>Zhang, T.</a:t>
            </a:r>
            <a:r>
              <a:rPr lang="" altLang="en-US" sz="800" dirty="0">
                <a:solidFill>
                  <a:schemeClr val="tx2"/>
                </a:solidFill>
              </a:rPr>
              <a:t> et al.,</a:t>
            </a:r>
            <a:r>
              <a:rPr lang="en-US" sz="800" dirty="0">
                <a:solidFill>
                  <a:schemeClr val="tx2"/>
                </a:solidFill>
              </a:rPr>
              <a:t> Diagnosing the sensitivity of grounding-line flux to changes in sub-ice-shelf melting, </a:t>
            </a:r>
            <a:r>
              <a:rPr lang="en-US" sz="800" i="1" dirty="0">
                <a:solidFill>
                  <a:schemeClr val="tx2"/>
                </a:solidFill>
              </a:rPr>
              <a:t>The Cryosphere</a:t>
            </a:r>
            <a:r>
              <a:rPr lang="en-US" sz="800" dirty="0">
                <a:solidFill>
                  <a:schemeClr val="tx2"/>
                </a:solidFill>
              </a:rPr>
              <a:t>, </a:t>
            </a:r>
            <a:r>
              <a:rPr lang="en-US" sz="800" b="1" dirty="0">
                <a:solidFill>
                  <a:schemeClr val="tx2"/>
                </a:solidFill>
              </a:rPr>
              <a:t>14</a:t>
            </a:r>
            <a:r>
              <a:rPr lang="en-US" sz="800" dirty="0">
                <a:solidFill>
                  <a:schemeClr val="tx2"/>
                </a:solidFill>
              </a:rPr>
              <a:t>, https://</a:t>
            </a:r>
            <a:r>
              <a:rPr lang="en-US" sz="800" dirty="0" err="1">
                <a:solidFill>
                  <a:schemeClr val="tx2"/>
                </a:solidFill>
              </a:rPr>
              <a:t>doi.org</a:t>
            </a:r>
            <a:r>
              <a:rPr lang="en-US" sz="800" dirty="0">
                <a:solidFill>
                  <a:schemeClr val="tx2"/>
                </a:solidFill>
              </a:rPr>
              <a:t>/10.5194/tc-14-3407-2020, 2020 (Contact: </a:t>
            </a:r>
            <a:r>
              <a:rPr lang="" altLang="en-US" sz="800" dirty="0">
                <a:solidFill>
                  <a:schemeClr val="tx2"/>
                </a:solidFill>
              </a:rPr>
              <a:t>Steve</a:t>
            </a:r>
            <a:r>
              <a:rPr lang="en-US" sz="800" dirty="0">
                <a:solidFill>
                  <a:schemeClr val="tx2"/>
                </a:solidFill>
              </a:rPr>
              <a:t> </a:t>
            </a:r>
            <a:r>
              <a:rPr lang="" altLang="en-US" sz="800" dirty="0">
                <a:solidFill>
                  <a:schemeClr val="tx2"/>
                </a:solidFill>
              </a:rPr>
              <a:t>Price, sprice</a:t>
            </a:r>
            <a:r>
              <a:rPr lang="en-US" sz="800" dirty="0">
                <a:solidFill>
                  <a:schemeClr val="tx2"/>
                </a:solidFill>
              </a:rPr>
              <a:t>@</a:t>
            </a:r>
            <a:r>
              <a:rPr lang="" altLang="en-US" sz="800" dirty="0">
                <a:solidFill>
                  <a:schemeClr val="tx2"/>
                </a:solidFill>
              </a:rPr>
              <a:t>lanl</a:t>
            </a:r>
            <a:r>
              <a:rPr lang="en-US" sz="800" dirty="0">
                <a:solidFill>
                  <a:schemeClr val="tx2"/>
                </a:solidFill>
              </a:rPr>
              <a:t>.gov)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094" y="6003188"/>
            <a:ext cx="1632967" cy="10972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944" y="6286500"/>
            <a:ext cx="1424582" cy="53065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239" y="6286500"/>
            <a:ext cx="1345973" cy="53065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0821" y="4442608"/>
            <a:ext cx="4541212" cy="158620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94025" y="6286500"/>
            <a:ext cx="1197610" cy="5276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6180173" y="2591040"/>
            <a:ext cx="2945228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altLang="zh-CN" sz="1000" b="1" dirty="0">
                <a:solidFill>
                  <a:srgbClr val="0070C0"/>
                </a:solidFill>
                <a:ea typeface="+mn-lt"/>
              </a:rPr>
              <a:t>Above:</a:t>
            </a:r>
            <a:r>
              <a:rPr lang="en-US" altLang="zh-CN" sz="1000" dirty="0">
                <a:solidFill>
                  <a:srgbClr val="0070C0"/>
                </a:solidFill>
                <a:ea typeface="+mn-lt"/>
              </a:rPr>
              <a:t> </a:t>
            </a:r>
            <a:r>
              <a:rPr lang="zh-CN" altLang="en-US" sz="1000" dirty="0">
                <a:solidFill>
                  <a:srgbClr val="0070C0"/>
                </a:solidFill>
                <a:ea typeface="+mn-lt"/>
              </a:rPr>
              <a:t>Correlation </a:t>
            </a:r>
            <a:r>
              <a:rPr lang="en-US" altLang="zh-CN" sz="1000" dirty="0">
                <a:solidFill>
                  <a:srgbClr val="0070C0"/>
                </a:solidFill>
                <a:ea typeface="+mn-lt"/>
              </a:rPr>
              <a:t>between the</a:t>
            </a:r>
            <a:r>
              <a:rPr lang="zh-CN" altLang="en-US" sz="1000" dirty="0">
                <a:solidFill>
                  <a:srgbClr val="0070C0"/>
                </a:solidFill>
                <a:ea typeface="+mn-lt"/>
              </a:rPr>
              <a:t> </a:t>
            </a:r>
            <a:r>
              <a:rPr lang="" altLang="zh-CN" sz="1000" dirty="0">
                <a:solidFill>
                  <a:srgbClr val="0070C0"/>
                </a:solidFill>
                <a:ea typeface="+mn-lt"/>
              </a:rPr>
              <a:t>GLF number</a:t>
            </a:r>
            <a:r>
              <a:rPr lang="zh-CN" altLang="en-US" sz="1000" dirty="0">
                <a:solidFill>
                  <a:srgbClr val="0070C0"/>
                </a:solidFill>
                <a:ea typeface="+mn-lt"/>
              </a:rPr>
              <a:t> </a:t>
            </a:r>
            <a:r>
              <a:rPr lang="en-US" altLang="zh-CN" sz="1000" dirty="0">
                <a:solidFill>
                  <a:srgbClr val="0070C0"/>
                </a:solidFill>
                <a:ea typeface="+mn-lt"/>
              </a:rPr>
              <a:t>(vertical axis) and a commonly used measure of local ice shelf </a:t>
            </a:r>
            <a:r>
              <a:rPr lang="" altLang="zh-CN" sz="1000" dirty="0">
                <a:solidFill>
                  <a:srgbClr val="0070C0"/>
                </a:solidFill>
                <a:ea typeface="+mn-lt"/>
              </a:rPr>
              <a:t>buttressing (horizontal axis) for an idealized ice shelf configuration.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07DC05-C96F-3D48-8F62-1EBE77B72DD0}"/>
              </a:ext>
            </a:extLst>
          </p:cNvPr>
          <p:cNvSpPr txBox="1"/>
          <p:nvPr/>
        </p:nvSpPr>
        <p:spPr>
          <a:xfrm>
            <a:off x="-927847" y="11497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641DA3C3-9A03-FF4C-8063-FC8C2606330C}"/>
              </a:ext>
            </a:extLst>
          </p:cNvPr>
          <p:cNvSpPr txBox="1">
            <a:spLocks/>
          </p:cNvSpPr>
          <p:nvPr/>
        </p:nvSpPr>
        <p:spPr bwMode="auto">
          <a:xfrm>
            <a:off x="25808" y="4230278"/>
            <a:ext cx="4754374" cy="15193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169" tIns="45587" rIns="91169" bIns="45587" numCol="1" anchor="t" anchorCtr="0" compatLnSpc="1"/>
          <a:lstStyle>
            <a:lvl1pPr marL="340995" indent="-34099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b="1" kern="1200">
                <a:solidFill>
                  <a:srgbClr val="14673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0410" indent="-28384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37920" indent="-22669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594485" indent="-22669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1050" indent="-22669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06980" indent="-227965" algn="l" defTabSz="9118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2910" indent="-227965" algn="l" defTabSz="9118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840" indent="-227965" algn="l" defTabSz="9118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70" indent="-227965" algn="l" defTabSz="9118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161290">
              <a:spcBef>
                <a:spcPts val="0"/>
              </a:spcBef>
              <a:buNone/>
            </a:pPr>
            <a:r>
              <a:rPr lang="en-US" sz="1600" dirty="0">
                <a:solidFill>
                  <a:srgbClr val="106636"/>
                </a:solidFill>
              </a:rPr>
              <a:t>Significance and Impact</a:t>
            </a:r>
          </a:p>
          <a:p>
            <a:pPr marL="228600" lvl="1" indent="-1714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  <a:latin typeface="+mn-lt"/>
              </a:rPr>
              <a:t>GLF sensitivity diagnosed from the adjoint-based sensitivity is identical to that from pointwise, diagnostic model perturbation experiments</a:t>
            </a:r>
            <a:r>
              <a:rPr lang="" altLang="en-US" sz="1500" dirty="0">
                <a:solidFill>
                  <a:schemeClr val="tx1"/>
                </a:solidFill>
                <a:latin typeface="+mn-lt"/>
              </a:rPr>
              <a:t> (right).</a:t>
            </a:r>
          </a:p>
          <a:p>
            <a:pPr marL="228600" lvl="1" indent="-1714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" altLang="en-US" sz="1500" dirty="0">
                <a:solidFill>
                  <a:schemeClr val="tx1"/>
                </a:solidFill>
                <a:latin typeface="+mn-lt"/>
              </a:rPr>
              <a:t>The adjoint-based method provides an accurate assessement of GLF sensitivity and many-orders-of- magnitude savings in computational costs.</a:t>
            </a:r>
          </a:p>
          <a:p>
            <a:pPr marL="228600" lvl="1" indent="-171450">
              <a:spcBef>
                <a:spcPts val="200"/>
              </a:spcBef>
              <a:buFont typeface="Arial" panose="020B0604020202020204" pitchFamily="34" charset="0"/>
              <a:buChar char="•"/>
            </a:pPr>
            <a:endParaRPr lang="en-US" altLang="en-US" sz="1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文本框 11">
            <a:extLst>
              <a:ext uri="{FF2B5EF4-FFF2-40B4-BE49-F238E27FC236}">
                <a16:creationId xmlns:a16="http://schemas.microsoft.com/office/drawing/2014/main" id="{65D5025A-BEEC-984F-B445-5521049E6774}"/>
              </a:ext>
            </a:extLst>
          </p:cNvPr>
          <p:cNvSpPr txBox="1"/>
          <p:nvPr/>
        </p:nvSpPr>
        <p:spPr>
          <a:xfrm>
            <a:off x="4792999" y="3595039"/>
            <a:ext cx="4256874" cy="8617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altLang="zh-CN" sz="1000" b="1" dirty="0">
                <a:solidFill>
                  <a:srgbClr val="0070C0"/>
                </a:solidFill>
                <a:ea typeface="+mn-lt"/>
              </a:rPr>
              <a:t>Below: </a:t>
            </a:r>
            <a:r>
              <a:rPr lang="en-US" altLang="zh-CN" sz="1000" dirty="0">
                <a:solidFill>
                  <a:srgbClr val="0070C0"/>
                </a:solidFill>
                <a:ea typeface="+mn-lt"/>
              </a:rPr>
              <a:t>Adjoint-based sensitivity of GLF to sub-ice shelf melting for Larsen C ice shelf (left). Red indicates a relatively higher sensitivity: a relatively larger increase in GLF will result for a given increase in sub-ice shelf melting. The adjoint-based method gives nearly identical results to a point-by-point perturbation method (right) that is computationally much more costly.  </a:t>
            </a:r>
            <a:endParaRPr lang="" altLang="zh-CN" sz="1000" dirty="0">
              <a:solidFill>
                <a:srgbClr val="0070C0"/>
              </a:solidFill>
              <a:ea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AFCD295-3CE9-9C46-8E75-0F4D4B1A25A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252" r="2461"/>
          <a:stretch/>
        </p:blipFill>
        <p:spPr>
          <a:xfrm>
            <a:off x="6011615" y="780130"/>
            <a:ext cx="3064232" cy="184204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A0ED030-CEBB-9842-9C0D-FA1B8C5B417F}"/>
              </a:ext>
            </a:extLst>
          </p:cNvPr>
          <p:cNvSpPr/>
          <p:nvPr/>
        </p:nvSpPr>
        <p:spPr>
          <a:xfrm>
            <a:off x="6810198" y="994260"/>
            <a:ext cx="263380" cy="2751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C9CD33D-39FD-8D42-A582-6B48103620F4}"/>
              </a:ext>
            </a:extLst>
          </p:cNvPr>
          <p:cNvSpPr/>
          <p:nvPr/>
        </p:nvSpPr>
        <p:spPr>
          <a:xfrm>
            <a:off x="6789746" y="2092683"/>
            <a:ext cx="263380" cy="1533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_Theme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6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10191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anose="020B060602020203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10191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anose="020B0606020202030204" pitchFamily="34" charset="0"/>
          </a:defRPr>
        </a:defPPr>
      </a:lstStyle>
    </a:lnDef>
  </a:objectDefaults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15_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106636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106636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16_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146737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17_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106636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10191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anose="020B060602020203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10191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anose="020B0606020202030204" pitchFamily="34" charset="0"/>
          </a:defRPr>
        </a:defPPr>
      </a:lstStyle>
    </a:lnDef>
  </a:objectDefaults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Theme3</Template>
  <TotalTime>83</TotalTime>
  <Words>339</Words>
  <Application>Microsoft Macintosh PowerPoint</Application>
  <PresentationFormat>On-screen Show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21</vt:i4>
      </vt:variant>
      <vt:variant>
        <vt:lpstr>Slide Titles</vt:lpstr>
      </vt:variant>
      <vt:variant>
        <vt:i4>1</vt:i4>
      </vt:variant>
    </vt:vector>
  </HeadingPairs>
  <TitlesOfParts>
    <vt:vector size="28" baseType="lpstr">
      <vt:lpstr>Arial</vt:lpstr>
      <vt:lpstr>Arial Narrow</vt:lpstr>
      <vt:lpstr>Book Antiqua</vt:lpstr>
      <vt:lpstr>Calibri</vt:lpstr>
      <vt:lpstr>TimesNewRomanPSMT</vt:lpstr>
      <vt:lpstr>Wingdings</vt:lpstr>
      <vt:lpstr>Theme3</vt:lpstr>
      <vt:lpstr>1_Office Theme</vt:lpstr>
      <vt:lpstr>5_Default Design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1_Theme3</vt:lpstr>
      <vt:lpstr>8_Office Theme</vt:lpstr>
      <vt:lpstr>6_Default Design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15_Office Theme</vt:lpstr>
      <vt:lpstr>16_Office Theme</vt:lpstr>
      <vt:lpstr>17_Office Theme</vt:lpstr>
      <vt:lpstr>Diagnosing the sensitivity of grounding-line flux to changes in sub-ice-shelf melting</vt:lpstr>
    </vt:vector>
  </TitlesOfParts>
  <Company>US Department of Energy (SC)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helpdesk</dc:creator>
  <cp:lastModifiedBy>Microsoft Office User</cp:lastModifiedBy>
  <cp:revision>474</cp:revision>
  <cp:lastPrinted>2020-10-16T22:39:19Z</cp:lastPrinted>
  <dcterms:created xsi:type="dcterms:W3CDTF">2020-10-16T22:39:19Z</dcterms:created>
  <dcterms:modified xsi:type="dcterms:W3CDTF">2020-10-19T19:03:39Z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2052-11.1.0.9615</vt:lpwstr>
  </property>
</Properties>
</file>