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66" r:id="rId2"/>
    <p:sldMasterId id="2147483688" r:id="rId3"/>
  </p:sldMasterIdLst>
  <p:notesMasterIdLst>
    <p:notesMasterId r:id="rId5"/>
  </p:notesMasterIdLst>
  <p:handoutMasterIdLst>
    <p:handoutMasterId r:id="rId6"/>
  </p:handoutMasterIdLst>
  <p:sldIdLst>
    <p:sldId id="26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4721" autoAdjust="0"/>
  </p:normalViewPr>
  <p:slideViewPr>
    <p:cSldViewPr snapToGrid="0" snapToObjects="1">
      <p:cViewPr>
        <p:scale>
          <a:sx n="100" d="100"/>
          <a:sy n="100" d="100"/>
        </p:scale>
        <p:origin x="1056" y="352"/>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6/24/21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6/24/21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7.png"/><Relationship Id="rId7" Type="http://schemas.openxmlformats.org/officeDocument/2006/relationships/image" Target="../media/image8.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8661" y="782956"/>
            <a:ext cx="4467979"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6933" y="5553961"/>
            <a:ext cx="4469707"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4517121" y="1079049"/>
            <a:ext cx="7715033"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4517121" y="2641148"/>
            <a:ext cx="7715033"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17121" y="4214360"/>
            <a:ext cx="7715033"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69600" y="6248401"/>
            <a:ext cx="1016000" cy="593313"/>
          </a:xfrm>
          <a:prstGeom prst="rect">
            <a:avLst/>
          </a:prstGeom>
        </p:spPr>
      </p:pic>
      <p:sp>
        <p:nvSpPr>
          <p:cNvPr id="52" name="Picture Placeholder 51"/>
          <p:cNvSpPr>
            <a:spLocks noGrp="1"/>
          </p:cNvSpPr>
          <p:nvPr>
            <p:ph type="pic" sz="quarter" idx="36"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10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050" name="Picture 2" descr="smas-logo-print - SECOORA"/>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661483" y="6258092"/>
            <a:ext cx="2679311" cy="60135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at is the Princeton University Summer Journalism Program? We welcome  35-40 high scho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766300" y="6292443"/>
            <a:ext cx="1912863" cy="542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73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412882"/>
      </p:ext>
    </p:extLst>
  </p:cSld>
  <p:clrMap bg1="lt1" tx1="dk1" bg2="lt2" tx2="dk2" accent1="accent1" accent2="accent2" accent3="accent3" accent4="accent4" accent5="accent5" accent6="accent6" hlink="hlink" folHlink="folHlink"/>
  <p:sldLayoutIdLst>
    <p:sldLayoutId id="2147483671"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tiff"/><Relationship Id="rId3" Type="http://schemas.openxmlformats.org/officeDocument/2006/relationships/image" Target="../media/image10.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003300" y="888965"/>
            <a:ext cx="3581400" cy="3970487"/>
            <a:chOff x="571500" y="110480"/>
            <a:chExt cx="4165600" cy="5456430"/>
          </a:xfrm>
        </p:grpSpPr>
        <p:pic>
          <p:nvPicPr>
            <p:cNvPr id="18" name="Picture 17"/>
            <p:cNvPicPr>
              <a:picLocks noChangeAspect="1"/>
            </p:cNvPicPr>
            <p:nvPr/>
          </p:nvPicPr>
          <p:blipFill>
            <a:blip r:embed="rId2"/>
            <a:stretch>
              <a:fillRect/>
            </a:stretch>
          </p:blipFill>
          <p:spPr>
            <a:xfrm>
              <a:off x="622300" y="110480"/>
              <a:ext cx="4114800" cy="2705100"/>
            </a:xfrm>
            <a:prstGeom prst="rect">
              <a:avLst/>
            </a:prstGeom>
          </p:spPr>
        </p:pic>
        <p:pic>
          <p:nvPicPr>
            <p:cNvPr id="19" name="Picture 18"/>
            <p:cNvPicPr>
              <a:picLocks noChangeAspect="1"/>
            </p:cNvPicPr>
            <p:nvPr/>
          </p:nvPicPr>
          <p:blipFill>
            <a:blip r:embed="rId3"/>
            <a:stretch>
              <a:fillRect/>
            </a:stretch>
          </p:blipFill>
          <p:spPr>
            <a:xfrm>
              <a:off x="571500" y="2861810"/>
              <a:ext cx="4165600" cy="2705100"/>
            </a:xfrm>
            <a:prstGeom prst="rect">
              <a:avLst/>
            </a:prstGeom>
          </p:spPr>
        </p:pic>
      </p:grpSp>
      <p:sp>
        <p:nvSpPr>
          <p:cNvPr id="2" name="Title 1">
            <a:extLst>
              <a:ext uri="{FF2B5EF4-FFF2-40B4-BE49-F238E27FC236}">
                <a16:creationId xmlns:a16="http://schemas.microsoft.com/office/drawing/2014/main" xmlns="" id="{A16E4DC4-08B6-704D-8054-CE4D7FA1D6EA}"/>
              </a:ext>
            </a:extLst>
          </p:cNvPr>
          <p:cNvSpPr>
            <a:spLocks noGrp="1"/>
          </p:cNvSpPr>
          <p:nvPr>
            <p:ph type="title"/>
          </p:nvPr>
        </p:nvSpPr>
        <p:spPr>
          <a:xfrm>
            <a:off x="16933" y="180305"/>
            <a:ext cx="12175067" cy="708660"/>
          </a:xfrm>
        </p:spPr>
        <p:txBody>
          <a:bodyPr/>
          <a:lstStyle/>
          <a:p>
            <a:r>
              <a:rPr lang="en-US" sz="2100" dirty="0"/>
              <a:t>The Role of Radiative Interactions in Tropical Cyclone </a:t>
            </a:r>
            <a:r>
              <a:rPr lang="en-US" sz="2100" dirty="0" smtClean="0"/>
              <a:t>Development</a:t>
            </a:r>
            <a:r>
              <a:rPr lang="en-US" sz="2100" dirty="0"/>
              <a:t/>
            </a:r>
            <a:br>
              <a:rPr lang="en-US" sz="2100" dirty="0"/>
            </a:br>
            <a:endParaRPr lang="en-US" sz="2100" dirty="0"/>
          </a:p>
        </p:txBody>
      </p:sp>
      <p:sp>
        <p:nvSpPr>
          <p:cNvPr id="3" name="Text Placeholder 2">
            <a:extLst>
              <a:ext uri="{FF2B5EF4-FFF2-40B4-BE49-F238E27FC236}">
                <a16:creationId xmlns:a16="http://schemas.microsoft.com/office/drawing/2014/main" xmlns="" id="{5ACE57A4-375D-0B49-BB72-44CDF51FB800}"/>
              </a:ext>
            </a:extLst>
          </p:cNvPr>
          <p:cNvSpPr>
            <a:spLocks noGrp="1"/>
          </p:cNvSpPr>
          <p:nvPr>
            <p:ph type="body" sz="quarter" idx="26"/>
          </p:nvPr>
        </p:nvSpPr>
        <p:spPr>
          <a:xfrm>
            <a:off x="16933" y="5474450"/>
            <a:ext cx="5908006" cy="447629"/>
          </a:xfrm>
        </p:spPr>
        <p:txBody>
          <a:bodyPr/>
          <a:lstStyle/>
          <a:p>
            <a:pPr>
              <a:lnSpc>
                <a:spcPct val="100000"/>
              </a:lnSpc>
            </a:pPr>
            <a:r>
              <a:rPr lang="en-US" sz="1400" dirty="0" smtClean="0"/>
              <a:t>Zhang, B., B.J. Soden, G.A. Vecchi, W. Yang. (2021</a:t>
            </a:r>
            <a:r>
              <a:rPr lang="en-US" sz="1400" dirty="0"/>
              <a:t>), </a:t>
            </a:r>
            <a:r>
              <a:rPr lang="en-US" sz="1400" dirty="0"/>
              <a:t>The Role of Radiative Interactions in Tropical Cyclone Development under Realistic Boundary </a:t>
            </a:r>
            <a:r>
              <a:rPr lang="en-US" sz="1400" dirty="0" smtClean="0"/>
              <a:t>Conditions</a:t>
            </a:r>
            <a:r>
              <a:rPr lang="en-US" sz="1400" dirty="0" smtClean="0"/>
              <a:t>. </a:t>
            </a:r>
            <a:r>
              <a:rPr lang="en-US" sz="1400" i="1" dirty="0" smtClean="0"/>
              <a:t>J. Climate</a:t>
            </a:r>
            <a:r>
              <a:rPr lang="en-US" sz="1400" dirty="0" smtClean="0"/>
              <a:t>, </a:t>
            </a:r>
            <a:r>
              <a:rPr lang="en-US" sz="1400" dirty="0"/>
              <a:t>DOI: </a:t>
            </a:r>
            <a:r>
              <a:rPr lang="mr-IN" sz="1400" dirty="0"/>
              <a:t>10.1175/JCLI-D-20-0574.1</a:t>
            </a:r>
            <a:r>
              <a:rPr lang="en-US" sz="1400" dirty="0" smtClean="0"/>
              <a:t>.</a:t>
            </a:r>
            <a:endParaRPr lang="en-US" sz="1400" dirty="0"/>
          </a:p>
        </p:txBody>
      </p:sp>
      <p:sp>
        <p:nvSpPr>
          <p:cNvPr id="6" name="Text Placeholder 5">
            <a:extLst>
              <a:ext uri="{FF2B5EF4-FFF2-40B4-BE49-F238E27FC236}">
                <a16:creationId xmlns:a16="http://schemas.microsoft.com/office/drawing/2014/main" xmlns="" id="{53B84668-F7DE-8A4E-B5FF-7270442192AD}"/>
              </a:ext>
            </a:extLst>
          </p:cNvPr>
          <p:cNvSpPr>
            <a:spLocks noGrp="1"/>
          </p:cNvSpPr>
          <p:nvPr>
            <p:ph type="body" sz="quarter" idx="34"/>
          </p:nvPr>
        </p:nvSpPr>
        <p:spPr>
          <a:xfrm>
            <a:off x="5924939" y="2831648"/>
            <a:ext cx="6267061" cy="1212396"/>
          </a:xfrm>
        </p:spPr>
        <p:txBody>
          <a:bodyPr/>
          <a:lstStyle/>
          <a:p>
            <a:pPr algn="just"/>
            <a:r>
              <a:rPr lang="en-US" sz="1400" dirty="0" smtClean="0"/>
              <a:t>Model simulations were performed under both normal (“Control”) model configuration and an experimental configuration in which radiative feedbacks on TC development were artificially suppressed. When the feedbacks are suppressed, TC frequency was reduced by ~30% largely due to a reduction in the initial TC “seed” vortices. </a:t>
            </a:r>
            <a:endParaRPr lang="en-US" sz="1400" dirty="0"/>
          </a:p>
        </p:txBody>
      </p:sp>
      <p:sp>
        <p:nvSpPr>
          <p:cNvPr id="7" name="Text Placeholder 6">
            <a:extLst>
              <a:ext uri="{FF2B5EF4-FFF2-40B4-BE49-F238E27FC236}">
                <a16:creationId xmlns:a16="http://schemas.microsoft.com/office/drawing/2014/main" xmlns="" id="{7FCEC56C-0F60-704A-B84B-32721B636113}"/>
              </a:ext>
            </a:extLst>
          </p:cNvPr>
          <p:cNvSpPr>
            <a:spLocks noGrp="1"/>
          </p:cNvSpPr>
          <p:nvPr>
            <p:ph type="body" sz="quarter" idx="35"/>
          </p:nvPr>
        </p:nvSpPr>
        <p:spPr>
          <a:xfrm>
            <a:off x="5924939" y="4341361"/>
            <a:ext cx="6307215" cy="1260090"/>
          </a:xfrm>
        </p:spPr>
        <p:txBody>
          <a:bodyPr>
            <a:normAutofit/>
          </a:bodyPr>
          <a:lstStyle/>
          <a:p>
            <a:r>
              <a:rPr lang="en-US" dirty="0" smtClean="0"/>
              <a:t>Radiative feedbacks play a critical role in TC development, particularly at the early stages of TC genesis. </a:t>
            </a:r>
            <a:endParaRPr lang="en-US" dirty="0"/>
          </a:p>
          <a:p>
            <a:r>
              <a:rPr lang="en-US" dirty="0" smtClean="0"/>
              <a:t>Radiative feedbacks also modify TC lifetime, allowing for long-lived TCs. </a:t>
            </a:r>
            <a:endParaRPr lang="en-US" dirty="0"/>
          </a:p>
          <a:p>
            <a:r>
              <a:rPr lang="en-US" dirty="0" smtClean="0"/>
              <a:t>Improved representation of these feedbacks in forecast models can yield better predictions of TC genesis and intensification. </a:t>
            </a:r>
            <a:endParaRPr lang="en-US" dirty="0"/>
          </a:p>
        </p:txBody>
      </p:sp>
      <p:sp>
        <p:nvSpPr>
          <p:cNvPr id="9" name="Text Placeholder 21">
            <a:extLst>
              <a:ext uri="{FF2B5EF4-FFF2-40B4-BE49-F238E27FC236}">
                <a16:creationId xmlns:a16="http://schemas.microsoft.com/office/drawing/2014/main" xmlns="" id="{F095F797-F812-6E41-9090-390AD1A9A126}"/>
              </a:ext>
            </a:extLst>
          </p:cNvPr>
          <p:cNvSpPr txBox="1">
            <a:spLocks/>
          </p:cNvSpPr>
          <p:nvPr/>
        </p:nvSpPr>
        <p:spPr>
          <a:xfrm>
            <a:off x="5924939" y="253991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xmlns="" id="{19DA9F49-853D-3146-A395-3AD79BA5354B}"/>
              </a:ext>
            </a:extLst>
          </p:cNvPr>
          <p:cNvSpPr txBox="1">
            <a:spLocks/>
          </p:cNvSpPr>
          <p:nvPr/>
        </p:nvSpPr>
        <p:spPr>
          <a:xfrm>
            <a:off x="5924939" y="4035550"/>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xmlns=""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sp>
        <p:nvSpPr>
          <p:cNvPr id="4" name="Text Placeholder 3">
            <a:extLst>
              <a:ext uri="{FF2B5EF4-FFF2-40B4-BE49-F238E27FC236}">
                <a16:creationId xmlns:a16="http://schemas.microsoft.com/office/drawing/2014/main" xmlns="" id="{A2C7953A-B934-2F4C-BD51-8F699FAB7209}"/>
              </a:ext>
            </a:extLst>
          </p:cNvPr>
          <p:cNvSpPr>
            <a:spLocks noGrp="1"/>
          </p:cNvSpPr>
          <p:nvPr>
            <p:ph type="body" sz="quarter" idx="30"/>
          </p:nvPr>
        </p:nvSpPr>
        <p:spPr>
          <a:xfrm>
            <a:off x="5924939" y="1063353"/>
            <a:ext cx="6307215" cy="1372686"/>
          </a:xfrm>
          <a:noFill/>
        </p:spPr>
        <p:txBody>
          <a:bodyPr/>
          <a:lstStyle/>
          <a:p>
            <a:pPr algn="just"/>
            <a:r>
              <a:rPr lang="en-US" sz="1400" dirty="0" smtClean="0"/>
              <a:t>The processes that influence the genesis and development of tropical cyclones (TCs) remain poorly understood. Most previous work has been performed using highly idealized models that neglect critical processes like wind shear or sea surface temperature gradients. We use a high-resolution global atmospheric model to investigate the influence of radiative feedbacks on TC development under realistic conditions.  </a:t>
            </a:r>
            <a:endParaRPr lang="en-US" sz="1400" dirty="0"/>
          </a:p>
        </p:txBody>
      </p:sp>
      <p:sp>
        <p:nvSpPr>
          <p:cNvPr id="23" name="Text Placeholder 6">
            <a:extLst>
              <a:ext uri="{FF2B5EF4-FFF2-40B4-BE49-F238E27FC236}">
                <a16:creationId xmlns:a16="http://schemas.microsoft.com/office/drawing/2014/main" xmlns="" id="{7FCEC56C-0F60-704A-B84B-32721B636113}"/>
              </a:ext>
            </a:extLst>
          </p:cNvPr>
          <p:cNvSpPr txBox="1">
            <a:spLocks/>
          </p:cNvSpPr>
          <p:nvPr/>
        </p:nvSpPr>
        <p:spPr>
          <a:xfrm>
            <a:off x="322986" y="4778128"/>
            <a:ext cx="5506314" cy="696322"/>
          </a:xfrm>
          <a:prstGeom prst="rect">
            <a:avLst/>
          </a:prstGeom>
        </p:spPr>
        <p:txBody>
          <a:bodyPr>
            <a:normAutofit lnSpcReduction="10000"/>
          </a:bodyPr>
          <a:lstStyle>
            <a:lvl1pPr marL="285750" indent="-285750" algn="l" rtl="0" eaLnBrk="1" fontAlgn="base" hangingPunct="1">
              <a:spcBef>
                <a:spcPct val="20000"/>
              </a:spcBef>
              <a:spcAft>
                <a:spcPct val="0"/>
              </a:spcAft>
              <a:buFont typeface="Arial" panose="020B0604020202020204" pitchFamily="34" charset="0"/>
              <a:buChar char="‒"/>
              <a:defRPr sz="1400" b="0" kern="1200">
                <a:solidFill>
                  <a:schemeClr val="tx1"/>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dirty="0" smtClean="0"/>
              <a:t>The model simulated distribution of tropical cyclones under control conditions (top) and the difference in model-simulated tropical cyclones when radiative feedbacks </a:t>
            </a:r>
            <a:r>
              <a:rPr lang="en-US" smtClean="0"/>
              <a:t>are suppressed (bottom)</a:t>
            </a:r>
            <a:endParaRPr lang="en-US" dirty="0"/>
          </a:p>
        </p:txBody>
      </p:sp>
    </p:spTree>
    <p:extLst>
      <p:ext uri="{BB962C8B-B14F-4D97-AF65-F5344CB8AC3E}">
        <p14:creationId xmlns:p14="http://schemas.microsoft.com/office/powerpoint/2010/main" val="2324157575"/>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z_instructio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2464</TotalTime>
  <Words>250</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Calibri</vt:lpstr>
      <vt:lpstr>Arial</vt:lpstr>
      <vt:lpstr>Other EESA Highlights (not DOE-SC)</vt:lpstr>
      <vt:lpstr>z_instructions</vt:lpstr>
      <vt:lpstr>DOE-SC EESA Highlights</vt:lpstr>
      <vt:lpstr>The Role of Radiative Interactions in Tropical Cyclone Development </vt:lpstr>
    </vt:vector>
  </TitlesOfParts>
  <Company>LBNL</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Microsoft Office User</cp:lastModifiedBy>
  <cp:revision>104</cp:revision>
  <dcterms:created xsi:type="dcterms:W3CDTF">2016-02-10T19:06:12Z</dcterms:created>
  <dcterms:modified xsi:type="dcterms:W3CDTF">2021-06-24T16:53:16Z</dcterms:modified>
</cp:coreProperties>
</file>