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75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32D32-ACDD-4160-9172-22072EAF2FC2}" v="4" dt="2021-06-23T04:29:10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87729" autoAdjust="0"/>
  </p:normalViewPr>
  <p:slideViewPr>
    <p:cSldViewPr snapToGrid="0" snapToObjects="1">
      <p:cViewPr varScale="1">
        <p:scale>
          <a:sx n="76" d="100"/>
          <a:sy n="76" d="100"/>
        </p:scale>
        <p:origin x="51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g, Xubin - (xubin)" userId="8035a9b4-9c48-45e5-9b2c-46dc1228cc01" providerId="ADAL" clId="{92932D32-ACDD-4160-9172-22072EAF2FC2}"/>
    <pc:docChg chg="undo custSel modSld">
      <pc:chgData name="Zeng, Xubin - (xubin)" userId="8035a9b4-9c48-45e5-9b2c-46dc1228cc01" providerId="ADAL" clId="{92932D32-ACDD-4160-9172-22072EAF2FC2}" dt="2021-06-23T04:34:45.723" v="856" actId="20577"/>
      <pc:docMkLst>
        <pc:docMk/>
      </pc:docMkLst>
      <pc:sldChg chg="addSp delSp modSp mod modNotesTx">
        <pc:chgData name="Zeng, Xubin - (xubin)" userId="8035a9b4-9c48-45e5-9b2c-46dc1228cc01" providerId="ADAL" clId="{92932D32-ACDD-4160-9172-22072EAF2FC2}" dt="2021-06-23T04:34:45.723" v="856" actId="20577"/>
        <pc:sldMkLst>
          <pc:docMk/>
          <pc:sldMk cId="851380442" sldId="275"/>
        </pc:sldMkLst>
        <pc:spChg chg="mod">
          <ac:chgData name="Zeng, Xubin - (xubin)" userId="8035a9b4-9c48-45e5-9b2c-46dc1228cc01" providerId="ADAL" clId="{92932D32-ACDD-4160-9172-22072EAF2FC2}" dt="2021-06-23T04:22:10.143" v="493" actId="122"/>
          <ac:spMkLst>
            <pc:docMk/>
            <pc:sldMk cId="851380442" sldId="275"/>
            <ac:spMk id="2" creationId="{00000000-0000-0000-0000-000000000000}"/>
          </ac:spMkLst>
        </pc:spChg>
        <pc:spChg chg="mod">
          <ac:chgData name="Zeng, Xubin - (xubin)" userId="8035a9b4-9c48-45e5-9b2c-46dc1228cc01" providerId="ADAL" clId="{92932D32-ACDD-4160-9172-22072EAF2FC2}" dt="2021-06-23T04:32:01.248" v="829" actId="1036"/>
          <ac:spMkLst>
            <pc:docMk/>
            <pc:sldMk cId="851380442" sldId="275"/>
            <ac:spMk id="3" creationId="{00000000-0000-0000-0000-000000000000}"/>
          </ac:spMkLst>
        </pc:spChg>
        <pc:spChg chg="del">
          <ac:chgData name="Zeng, Xubin - (xubin)" userId="8035a9b4-9c48-45e5-9b2c-46dc1228cc01" providerId="ADAL" clId="{92932D32-ACDD-4160-9172-22072EAF2FC2}" dt="2021-06-23T01:12:10.528" v="77" actId="478"/>
          <ac:spMkLst>
            <pc:docMk/>
            <pc:sldMk cId="851380442" sldId="275"/>
            <ac:spMk id="9" creationId="{00000000-0000-0000-0000-000000000000}"/>
          </ac:spMkLst>
        </pc:spChg>
        <pc:spChg chg="add mod">
          <ac:chgData name="Zeng, Xubin - (xubin)" userId="8035a9b4-9c48-45e5-9b2c-46dc1228cc01" providerId="ADAL" clId="{92932D32-ACDD-4160-9172-22072EAF2FC2}" dt="2021-06-23T04:32:46.624" v="835" actId="313"/>
          <ac:spMkLst>
            <pc:docMk/>
            <pc:sldMk cId="851380442" sldId="275"/>
            <ac:spMk id="10" creationId="{634D68E9-11DD-4D1C-920D-25C32B4DCFBC}"/>
          </ac:spMkLst>
        </pc:spChg>
        <pc:spChg chg="add mod">
          <ac:chgData name="Zeng, Xubin - (xubin)" userId="8035a9b4-9c48-45e5-9b2c-46dc1228cc01" providerId="ADAL" clId="{92932D32-ACDD-4160-9172-22072EAF2FC2}" dt="2021-06-23T04:28:35.332" v="697" actId="1035"/>
          <ac:spMkLst>
            <pc:docMk/>
            <pc:sldMk cId="851380442" sldId="275"/>
            <ac:spMk id="11" creationId="{914ED9E2-1C9C-419A-9B38-6EECD32F85E6}"/>
          </ac:spMkLst>
        </pc:spChg>
        <pc:spChg chg="mod">
          <ac:chgData name="Zeng, Xubin - (xubin)" userId="8035a9b4-9c48-45e5-9b2c-46dc1228cc01" providerId="ADAL" clId="{92932D32-ACDD-4160-9172-22072EAF2FC2}" dt="2021-06-23T04:33:39.015" v="855" actId="1036"/>
          <ac:spMkLst>
            <pc:docMk/>
            <pc:sldMk cId="851380442" sldId="275"/>
            <ac:spMk id="20" creationId="{00000000-0000-0000-0000-000000000000}"/>
          </ac:spMkLst>
        </pc:spChg>
        <pc:picChg chg="del">
          <ac:chgData name="Zeng, Xubin - (xubin)" userId="8035a9b4-9c48-45e5-9b2c-46dc1228cc01" providerId="ADAL" clId="{92932D32-ACDD-4160-9172-22072EAF2FC2}" dt="2021-06-22T06:10:28.972" v="16" actId="478"/>
          <ac:picMkLst>
            <pc:docMk/>
            <pc:sldMk cId="851380442" sldId="275"/>
            <ac:picMk id="5" creationId="{00000000-0000-0000-0000-000000000000}"/>
          </ac:picMkLst>
        </pc:picChg>
        <pc:picChg chg="add mod">
          <ac:chgData name="Zeng, Xubin - (xubin)" userId="8035a9b4-9c48-45e5-9b2c-46dc1228cc01" providerId="ADAL" clId="{92932D32-ACDD-4160-9172-22072EAF2FC2}" dt="2021-06-23T04:25:32.190" v="530" actId="1076"/>
          <ac:picMkLst>
            <pc:docMk/>
            <pc:sldMk cId="851380442" sldId="275"/>
            <ac:picMk id="8" creationId="{9DDA45EA-7B30-4053-8076-C9C87B8BEBFB}"/>
          </ac:picMkLst>
        </pc:picChg>
        <pc:cxnChg chg="del">
          <ac:chgData name="Zeng, Xubin - (xubin)" userId="8035a9b4-9c48-45e5-9b2c-46dc1228cc01" providerId="ADAL" clId="{92932D32-ACDD-4160-9172-22072EAF2FC2}" dt="2021-06-23T04:11:56.730" v="310" actId="478"/>
          <ac:cxnSpMkLst>
            <pc:docMk/>
            <pc:sldMk cId="851380442" sldId="275"/>
            <ac:cxnSpMk id="17" creationId="{00000000-0000-0000-0000-000000000000}"/>
          </ac:cxnSpMkLst>
        </pc:cxnChg>
        <pc:cxnChg chg="del">
          <ac:chgData name="Zeng, Xubin - (xubin)" userId="8035a9b4-9c48-45e5-9b2c-46dc1228cc01" providerId="ADAL" clId="{92932D32-ACDD-4160-9172-22072EAF2FC2}" dt="2021-06-23T04:11:52.634" v="309" actId="478"/>
          <ac:cxnSpMkLst>
            <pc:docMk/>
            <pc:sldMk cId="851380442" sldId="275"/>
            <ac:cxnSpMk id="19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10AD6-978C-4932-91EF-0F70A4B89FB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2D53-6E70-4125-95C8-ABE61071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6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2D53-6E70-4125-95C8-ABE610714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15F5-784A-BD4B-BD03-F6D8A4255CE4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913B-8632-014C-A633-9576F5C0D7A9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CA69-6632-AE48-A403-84B324DFDD09}" type="datetime1">
              <a:rPr lang="en-US" smtClean="0"/>
              <a:t>6/21/2021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050C-86C8-CD45-85F8-61ED6268C584}" type="datetime1">
              <a:rPr lang="en-US" smtClean="0"/>
              <a:t>6/21/2021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99E8-DA31-9848-BD3F-0282E80E0ED7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D9D-C112-6145-AB2E-CF7E92EB96D9}" type="datetime1">
              <a:rPr lang="en-US" smtClean="0"/>
              <a:t>6/21/2021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44A2-0EB0-B949-9EA1-60CD57EBD838}" type="datetime1">
              <a:rPr lang="en-US" smtClean="0"/>
              <a:t>6/21/2021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F16E-9F5C-8A4C-AEF3-91E1CBE3B31E}" type="datetime1">
              <a:rPr lang="en-US" smtClean="0"/>
              <a:t>6/21/2021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734EC3-74CA-594E-ADA6-9A0953144647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o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41" y="166744"/>
            <a:ext cx="5105308" cy="960208"/>
          </a:xfrm>
        </p:spPr>
        <p:txBody>
          <a:bodyPr/>
          <a:lstStyle/>
          <a:p>
            <a:pPr algn="ctr"/>
            <a:r>
              <a:rPr lang="en-US" sz="2000" dirty="0"/>
              <a:t>Quantifying the occurrence of record hot years through normalized warming trends</a:t>
            </a:r>
            <a:br>
              <a:rPr lang="en-US" sz="3200" dirty="0"/>
            </a:br>
            <a:r>
              <a:rPr lang="en-US" sz="1600" b="0" dirty="0">
                <a:solidFill>
                  <a:srgbClr val="000000"/>
                </a:solidFill>
              </a:rPr>
              <a:t>Zeng, Reeves Eyre, Dixon, and Arevalo</a:t>
            </a:r>
            <a:endParaRPr lang="en-US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8" y="1316244"/>
            <a:ext cx="4920415" cy="161981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Motivation</a:t>
            </a:r>
            <a:r>
              <a:rPr lang="en-US" sz="1400" dirty="0"/>
              <a:t>: Surface air temperature trends and extreme hot events are of global concern and they are related at a given location. However, it remains unknown whether this dependence is relevant to the comparison of extreme hot event occurrences over different regions. 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Key Points: </a:t>
            </a:r>
            <a:r>
              <a:rPr lang="en-US" sz="1400" dirty="0"/>
              <a:t>Based on observational data, 17 CMIP5 models and 15 CMIP6 models (including E3SM-1-0 and E3SM-1-1),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Compared with the raw trends showing Arctic amplification, the normalized trends show a tropical amplification over land (see Figure)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Occurrence of record hot years in different latitudes is better correlated with normalized, rather than raw, temperature trends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Earth system models’ correlations between normalized trends and record-breaking events are as high over land as over ocean, unlike in observations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50" y="6139587"/>
            <a:ext cx="1541499" cy="3653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5552048" y="3961396"/>
            <a:ext cx="349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Zeng, X., J.E.J. Reeves Eyre, R.D. Dixon, and J. Arevalo, 2021: Quantifying the occurrence of record hot years through normalized warming trends. </a:t>
            </a:r>
            <a:r>
              <a:rPr lang="en-US" sz="1200" dirty="0" err="1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200" dirty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Res. Lett., 48, e2020GL091626, </a:t>
            </a:r>
            <a:r>
              <a:rPr lang="en-US" sz="1200" dirty="0" err="1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doi</a:t>
            </a:r>
            <a:r>
              <a:rPr lang="en-US" sz="1200" dirty="0">
                <a:solidFill>
                  <a:srgbClr val="375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10.1029/2020GL091626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DDA45EA-7B30-4053-8076-C9C87B8BE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98" y="243156"/>
            <a:ext cx="3104271" cy="2656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4D68E9-11DD-4D1C-920D-25C32B4DCFBC}"/>
              </a:ext>
            </a:extLst>
          </p:cNvPr>
          <p:cNvSpPr txBox="1"/>
          <p:nvPr/>
        </p:nvSpPr>
        <p:spPr>
          <a:xfrm>
            <a:off x="382593" y="5080057"/>
            <a:ext cx="854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Broader impacts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University news release on 6/2/2021 (https://news.arizona.edu/story/record-breaking-temperatures-more-likely-populated-tropics); Featured on the front page of World Economic Forum (https://www.weforum.org/agenda/2021/06/tropics-record-breaking-temperatures-climate-change-environment); selected as "AMS News You Can Use" and “AGU in the News.”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ED9E2-1C9C-419A-9B38-6EECD32F85E6}"/>
              </a:ext>
            </a:extLst>
          </p:cNvPr>
          <p:cNvSpPr txBox="1"/>
          <p:nvPr/>
        </p:nvSpPr>
        <p:spPr>
          <a:xfrm>
            <a:off x="5791198" y="2948772"/>
            <a:ext cx="310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Top: observed annual mean temperature trends from 1880 to 2019, expressed as a ratio to the global mean trend; and bottom: same as Top but for normalized trends.  </a:t>
            </a:r>
          </a:p>
        </p:txBody>
      </p:sp>
    </p:spTree>
    <p:extLst>
      <p:ext uri="{BB962C8B-B14F-4D97-AF65-F5344CB8AC3E}">
        <p14:creationId xmlns:p14="http://schemas.microsoft.com/office/powerpoint/2010/main" val="85138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299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Quantifying the occurrence of record hot years through normalized warming trends Zeng, Reeves Eyre, Dixon, and Arevalo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Zeng, Xubin - (xubin)</cp:lastModifiedBy>
  <cp:revision>85</cp:revision>
  <dcterms:created xsi:type="dcterms:W3CDTF">2014-12-04T00:15:55Z</dcterms:created>
  <dcterms:modified xsi:type="dcterms:W3CDTF">2021-06-23T04:35:18Z</dcterms:modified>
</cp:coreProperties>
</file>