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5"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1046" autoAdjust="0"/>
  </p:normalViewPr>
  <p:slideViewPr>
    <p:cSldViewPr>
      <p:cViewPr varScale="1">
        <p:scale>
          <a:sx n="171" d="100"/>
          <a:sy n="171" d="100"/>
        </p:scale>
        <p:origin x="1544" y="216"/>
      </p:cViewPr>
      <p:guideLst>
        <p:guide orient="horz" pos="2160"/>
        <p:guide pos="2880"/>
      </p:guideLst>
    </p:cSldViewPr>
  </p:slideViewPr>
  <p:notesTextViewPr>
    <p:cViewPr>
      <p:scale>
        <a:sx n="100" d="100"/>
        <a:sy n="100" d="100"/>
      </p:scale>
      <p:origin x="0" y="-96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12/20/19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dirty="0"/>
          </a:p>
        </p:txBody>
      </p:sp>
    </p:spTree>
    <p:extLst>
      <p:ext uri="{BB962C8B-B14F-4D97-AF65-F5344CB8AC3E}">
        <p14:creationId xmlns:p14="http://schemas.microsoft.com/office/powerpoint/2010/main" val="4071687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1200" b="1" kern="1200" dirty="0">
                <a:solidFill>
                  <a:schemeClr val="tx1"/>
                </a:solidFill>
                <a:effectLst/>
                <a:latin typeface="+mn-lt"/>
                <a:ea typeface="+mn-ea"/>
                <a:cs typeface="+mn-cs"/>
              </a:rPr>
              <a:t>The Science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Scientists at Lawrence Livermore National Laboratory in collaboration with colleagues from the University of Leeds and Imperial College London have found that the latest generation of Earth system models simulate more warming in response to increasing carbon dioxide than their predecessors. The primary culprit for the enhanced warming was shown to be clouds. Specifically, the water content and coverage of low-level clouds decrease more strongly with global warming in the latest models, causing enhanced planetary absorption of sunlight – an amplifying feedback that ultimately results in more warming. Differences in the physical representation of clouds in models were shown to drive this enhanced  sensitivity relative to the previous generation of models. </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The Impact</a:t>
            </a:r>
            <a:br>
              <a:rPr lang="en-US" sz="1200" b="1"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The severity of climate change is closely related to how much the Earth warms in response to greenhouse gas increases. Here it was found that the temperature response to an abrupt quadrupling of atmospheric carbon dioxide has increased substantially in the latest generation of Earth system models. Given that these latest models represent aspects of the climate system better than their predecessors, it will be crucial to establish whether they are also providing a more realistic picture of future climate warming.</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Summary</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Equilibrium climate sensitivity, the global surface temperature response to CO</a:t>
            </a:r>
            <a:r>
              <a:rPr lang="en-US" sz="1200" kern="1200" baseline="-25000" dirty="0">
                <a:solidFill>
                  <a:schemeClr val="tx1"/>
                </a:solidFill>
                <a:effectLst/>
                <a:latin typeface="+mn-lt"/>
                <a:ea typeface="+mn-ea"/>
                <a:cs typeface="+mn-cs"/>
              </a:rPr>
              <a:t>2</a:t>
            </a:r>
            <a:r>
              <a:rPr lang="en-US" sz="1200" kern="1200" dirty="0">
                <a:solidFill>
                  <a:schemeClr val="tx1"/>
                </a:solidFill>
                <a:effectLst/>
                <a:latin typeface="+mn-lt"/>
                <a:ea typeface="+mn-ea"/>
                <a:cs typeface="+mn-cs"/>
              </a:rPr>
              <a:t> doubling, has been uncertain for decades. Recent consensus places it likely between 1.5˚C and 4.5˚C. Global climate models (GCMs), which attempt to represent all relevant physical processes, provide the most direct means of estimating climate sensitivity via CO</a:t>
            </a:r>
            <a:r>
              <a:rPr lang="en-US" sz="1200" kern="1200" baseline="-25000" dirty="0">
                <a:solidFill>
                  <a:schemeClr val="tx1"/>
                </a:solidFill>
                <a:effectLst/>
                <a:latin typeface="+mn-lt"/>
                <a:ea typeface="+mn-ea"/>
                <a:cs typeface="+mn-cs"/>
              </a:rPr>
              <a:t>2</a:t>
            </a:r>
            <a:r>
              <a:rPr lang="en-US" sz="1200" kern="1200" dirty="0">
                <a:solidFill>
                  <a:schemeClr val="tx1"/>
                </a:solidFill>
                <a:effectLst/>
                <a:latin typeface="+mn-lt"/>
                <a:ea typeface="+mn-ea"/>
                <a:cs typeface="+mn-cs"/>
              </a:rPr>
              <a:t>  quadrupling experiments. Here we show that the closely related effective climate sensitivity has increased substantially in Coupled Model </a:t>
            </a:r>
            <a:r>
              <a:rPr lang="en-US" sz="1200" kern="1200" dirty="0" err="1">
                <a:solidFill>
                  <a:schemeClr val="tx1"/>
                </a:solidFill>
                <a:effectLst/>
                <a:latin typeface="+mn-lt"/>
                <a:ea typeface="+mn-ea"/>
                <a:cs typeface="+mn-cs"/>
              </a:rPr>
              <a:t>Intercomparison</a:t>
            </a:r>
            <a:r>
              <a:rPr lang="en-US" sz="1200" kern="1200" dirty="0">
                <a:solidFill>
                  <a:schemeClr val="tx1"/>
                </a:solidFill>
                <a:effectLst/>
                <a:latin typeface="+mn-lt"/>
                <a:ea typeface="+mn-ea"/>
                <a:cs typeface="+mn-cs"/>
              </a:rPr>
              <a:t> Project phase 6 (CMIP6), with values spanning 1.8 - 5.6˚C across 27 GCMs and exceeding 4.5 degrees in 10 of them. This (statistically insignificant) increase is primarily due to stronger positive cloud feedbacks from decreasing extratropical low cloud coverage and albedo. Both of these are tied to the physical representation of clouds which in CMIP6 models lead to weaker responses of extratropical low cloud cover and water content to unforced variations in surface temperature. Establishing the plausibility of these higher sensitivity models is imperative given their implied societal ramifications.</a:t>
            </a:r>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636D64-B606-4833-8E9E-A8FC51B35A1D}" type="datetimeFigureOut">
              <a:rPr lang="en-US" smtClean="0"/>
              <a:pPr/>
              <a:t>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dirty="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dirty="0"/>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a:solidFill>
                  <a:schemeClr val="bg1"/>
                </a:solidFill>
                <a:ea typeface="Rod"/>
                <a:cs typeface="Rod"/>
              </a:rPr>
              <a:t>BER Climate Research</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636D64-B606-4833-8E9E-A8FC51B35A1D}" type="datetimeFigureOut">
              <a:rPr lang="en-US" smtClean="0"/>
              <a:pPr/>
              <a:t>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636D64-B606-4833-8E9E-A8FC51B35A1D}" type="datetimeFigureOut">
              <a:rPr lang="en-US" smtClean="0"/>
              <a:pPr/>
              <a:t>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36D64-B606-4833-8E9E-A8FC51B35A1D}" type="datetimeFigureOut">
              <a:rPr lang="en-US" smtClean="0"/>
              <a:pPr/>
              <a:t>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12/20/19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dirty="0">
              <a:latin typeface="Avenir Book" panose="02000503020000020003" pitchFamily="2" charset="0"/>
            </a:endParaRPr>
          </a:p>
        </p:txBody>
      </p:sp>
      <p:sp>
        <p:nvSpPr>
          <p:cNvPr id="5" name="TextBox 4"/>
          <p:cNvSpPr txBox="1"/>
          <p:nvPr/>
        </p:nvSpPr>
        <p:spPr>
          <a:xfrm>
            <a:off x="0" y="0"/>
            <a:ext cx="9144000" cy="954107"/>
          </a:xfrm>
          <a:prstGeom prst="rect">
            <a:avLst/>
          </a:prstGeom>
          <a:noFill/>
        </p:spPr>
        <p:txBody>
          <a:bodyPr wrap="square">
            <a:spAutoFit/>
          </a:bodyPr>
          <a:lstStyle/>
          <a:p>
            <a:r>
              <a:rPr lang="en-US" sz="2800" b="1" dirty="0">
                <a:latin typeface="Avenir Book" panose="02000503020000020003" pitchFamily="2" charset="0"/>
              </a:rPr>
              <a:t>Latest Earth System Models Predict More Global Warming than their Predecessors</a:t>
            </a:r>
            <a:endParaRPr lang="en-US" sz="2800" dirty="0">
              <a:latin typeface="Avenir Book" panose="02000503020000020003" pitchFamily="2" charset="0"/>
            </a:endParaRPr>
          </a:p>
        </p:txBody>
      </p:sp>
      <p:sp>
        <p:nvSpPr>
          <p:cNvPr id="12" name="TextBox 11"/>
          <p:cNvSpPr txBox="1"/>
          <p:nvPr/>
        </p:nvSpPr>
        <p:spPr>
          <a:xfrm>
            <a:off x="1797203" y="5867400"/>
            <a:ext cx="5549594" cy="60016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1100" dirty="0">
                <a:latin typeface="Avenir Book" panose="02000503020000020003" pitchFamily="2" charset="0"/>
              </a:rPr>
              <a:t>Zelinka, M.D., T. A. Myers, D. T. McCoy, S. Po-</a:t>
            </a:r>
            <a:r>
              <a:rPr lang="en-GB" sz="1100" dirty="0" err="1">
                <a:latin typeface="Avenir Book" panose="02000503020000020003" pitchFamily="2" charset="0"/>
              </a:rPr>
              <a:t>Chedley</a:t>
            </a:r>
            <a:r>
              <a:rPr lang="en-GB" sz="1100" dirty="0">
                <a:latin typeface="Avenir Book" panose="02000503020000020003" pitchFamily="2" charset="0"/>
              </a:rPr>
              <a:t>, P. M. Caldwell, P. </a:t>
            </a:r>
            <a:r>
              <a:rPr lang="en-GB" sz="1100" dirty="0" err="1">
                <a:latin typeface="Avenir Book" panose="02000503020000020003" pitchFamily="2" charset="0"/>
              </a:rPr>
              <a:t>Ceppi</a:t>
            </a:r>
            <a:r>
              <a:rPr lang="en-GB" sz="1100" dirty="0">
                <a:latin typeface="Avenir Book" panose="02000503020000020003" pitchFamily="2" charset="0"/>
              </a:rPr>
              <a:t>, </a:t>
            </a:r>
            <a:br>
              <a:rPr lang="en-GB" sz="1100" dirty="0">
                <a:latin typeface="Avenir Book" panose="02000503020000020003" pitchFamily="2" charset="0"/>
              </a:rPr>
            </a:br>
            <a:r>
              <a:rPr lang="en-GB" sz="1100" dirty="0">
                <a:latin typeface="Avenir Book" panose="02000503020000020003" pitchFamily="2" charset="0"/>
              </a:rPr>
              <a:t>S. A. Klein, &amp; K. E. Taylor, 2019: Causes of higher climate sensitivity in CMIP6 models, </a:t>
            </a:r>
            <a:r>
              <a:rPr lang="en-GB" sz="1100" i="1" dirty="0" err="1">
                <a:latin typeface="Avenir Book" panose="02000503020000020003" pitchFamily="2" charset="0"/>
              </a:rPr>
              <a:t>Geophys</a:t>
            </a:r>
            <a:r>
              <a:rPr lang="en-GB" sz="1100" i="1" dirty="0">
                <a:latin typeface="Avenir Book" panose="02000503020000020003" pitchFamily="2" charset="0"/>
              </a:rPr>
              <a:t>. Res. Lett.</a:t>
            </a:r>
            <a:r>
              <a:rPr lang="en-GB" sz="1100" dirty="0">
                <a:latin typeface="Avenir Book" panose="02000503020000020003" pitchFamily="2" charset="0"/>
              </a:rPr>
              <a:t>, doi</a:t>
            </a:r>
            <a:r>
              <a:rPr lang="en-GB" sz="1100">
                <a:latin typeface="Avenir Book" panose="02000503020000020003" pitchFamily="2" charset="0"/>
              </a:rPr>
              <a:t>:10.1029/2019GL085782.</a:t>
            </a:r>
            <a:endParaRPr lang="en-GB" sz="1100" dirty="0">
              <a:latin typeface="Avenir Book" panose="02000503020000020003" pitchFamily="2" charset="0"/>
            </a:endParaRPr>
          </a:p>
        </p:txBody>
      </p:sp>
      <p:sp>
        <p:nvSpPr>
          <p:cNvPr id="14" name="TextBox 13"/>
          <p:cNvSpPr txBox="1"/>
          <p:nvPr/>
        </p:nvSpPr>
        <p:spPr>
          <a:xfrm>
            <a:off x="4069008" y="4286285"/>
            <a:ext cx="4879137" cy="1292662"/>
          </a:xfrm>
          <a:prstGeom prst="rect">
            <a:avLst/>
          </a:prstGeom>
          <a:noFill/>
        </p:spPr>
        <p:txBody>
          <a:bodyPr wrap="square" rtlCol="0">
            <a:spAutoFit/>
          </a:bodyPr>
          <a:lstStyle/>
          <a:p>
            <a:r>
              <a:rPr lang="en-US" b="1" dirty="0">
                <a:solidFill>
                  <a:srgbClr val="77933C"/>
                </a:solidFill>
                <a:latin typeface="Avenir Book" panose="02000503020000020003" pitchFamily="2" charset="0"/>
              </a:rPr>
              <a:t>Research Details</a:t>
            </a:r>
            <a:br>
              <a:rPr lang="en-US" b="1" dirty="0">
                <a:solidFill>
                  <a:srgbClr val="77933C"/>
                </a:solidFill>
                <a:latin typeface="Avenir Book" panose="02000503020000020003" pitchFamily="2" charset="0"/>
              </a:rPr>
            </a:br>
            <a:r>
              <a:rPr lang="en-US" sz="1200" dirty="0">
                <a:latin typeface="Avenir Book" panose="02000503020000020003" pitchFamily="2" charset="0"/>
              </a:rPr>
              <a:t>The team computed radiative forcing, feedbacks, and climate sensitivity across 27 CMIP6 and 28 CMIP5 models simulating an abrupt CO</a:t>
            </a:r>
            <a:r>
              <a:rPr lang="en-US" sz="1200" baseline="-25000" dirty="0">
                <a:latin typeface="Avenir Book" panose="02000503020000020003" pitchFamily="2" charset="0"/>
              </a:rPr>
              <a:t>2 </a:t>
            </a:r>
            <a:r>
              <a:rPr lang="en-US" sz="1200" dirty="0">
                <a:latin typeface="Avenir Book" panose="02000503020000020003" pitchFamily="2" charset="0"/>
              </a:rPr>
              <a:t>quadrupling. Average climate sensitivity was ~0.5˚C larger in CMIP6 due primarily to stronger amplifying cloud feedbacks from decreases in extratropical low cloud amount and reflectivity. </a:t>
            </a:r>
          </a:p>
        </p:txBody>
      </p:sp>
      <p:sp>
        <p:nvSpPr>
          <p:cNvPr id="10" name="Rectangle 9"/>
          <p:cNvSpPr/>
          <p:nvPr/>
        </p:nvSpPr>
        <p:spPr>
          <a:xfrm>
            <a:off x="3811443" y="3192396"/>
            <a:ext cx="5271708" cy="900246"/>
          </a:xfrm>
          <a:prstGeom prst="rect">
            <a:avLst/>
          </a:prstGeom>
        </p:spPr>
        <p:txBody>
          <a:bodyPr wrap="square">
            <a:spAutoFit/>
          </a:bodyPr>
          <a:lstStyle/>
          <a:p>
            <a:pPr algn="ctr"/>
            <a:r>
              <a:rPr lang="en-US" sz="1050" i="1" dirty="0">
                <a:solidFill>
                  <a:schemeClr val="tx1">
                    <a:lumMod val="65000"/>
                    <a:lumOff val="35000"/>
                  </a:schemeClr>
                </a:solidFill>
                <a:latin typeface="Avenir Book" panose="02000503020000020003" pitchFamily="2" charset="0"/>
              </a:rPr>
              <a:t>(A) Estimates of effective climate sensitivity (ECS) for individual (blue) CMIP5 and (orange) CMIP6 models. Multi-model averages are shown with filled markers. </a:t>
            </a:r>
            <a:br>
              <a:rPr lang="en-US" sz="1050" i="1" dirty="0">
                <a:solidFill>
                  <a:schemeClr val="tx1">
                    <a:lumMod val="65000"/>
                    <a:lumOff val="35000"/>
                  </a:schemeClr>
                </a:solidFill>
                <a:latin typeface="Avenir Book" panose="02000503020000020003" pitchFamily="2" charset="0"/>
              </a:rPr>
            </a:br>
            <a:r>
              <a:rPr lang="en-US" sz="1050" i="1" dirty="0">
                <a:solidFill>
                  <a:schemeClr val="tx1">
                    <a:lumMod val="65000"/>
                    <a:lumOff val="35000"/>
                  </a:schemeClr>
                </a:solidFill>
                <a:latin typeface="Avenir Book" panose="02000503020000020003" pitchFamily="2" charset="0"/>
              </a:rPr>
              <a:t>(B) Zonally averaged multi-model average shortwave low cloud feedbacks. </a:t>
            </a:r>
            <a:br>
              <a:rPr lang="en-US" sz="1050" i="1" dirty="0">
                <a:solidFill>
                  <a:schemeClr val="tx1">
                    <a:lumMod val="65000"/>
                    <a:lumOff val="35000"/>
                  </a:schemeClr>
                </a:solidFill>
                <a:latin typeface="Avenir Book" panose="02000503020000020003" pitchFamily="2" charset="0"/>
              </a:rPr>
            </a:br>
            <a:r>
              <a:rPr lang="en-US" sz="1050" i="1" dirty="0">
                <a:solidFill>
                  <a:schemeClr val="tx1">
                    <a:lumMod val="65000"/>
                    <a:lumOff val="35000"/>
                  </a:schemeClr>
                </a:solidFill>
                <a:latin typeface="Avenir Book" panose="02000503020000020003" pitchFamily="2" charset="0"/>
              </a:rPr>
              <a:t>CMIP6-CMIP5 differences are shown in black lines, which are solid where differences are significant at 95% confidence. </a:t>
            </a:r>
          </a:p>
        </p:txBody>
      </p:sp>
      <p:sp>
        <p:nvSpPr>
          <p:cNvPr id="11" name="TextBox 10"/>
          <p:cNvSpPr txBox="1"/>
          <p:nvPr/>
        </p:nvSpPr>
        <p:spPr>
          <a:xfrm>
            <a:off x="76200" y="1299150"/>
            <a:ext cx="3550628" cy="4339650"/>
          </a:xfrm>
          <a:prstGeom prst="rect">
            <a:avLst/>
          </a:prstGeom>
          <a:noFill/>
        </p:spPr>
        <p:txBody>
          <a:bodyPr wrap="square" rtlCol="0">
            <a:spAutoFit/>
          </a:bodyPr>
          <a:lstStyle/>
          <a:p>
            <a:r>
              <a:rPr lang="en-US" b="1" dirty="0">
                <a:solidFill>
                  <a:srgbClr val="77933C"/>
                </a:solidFill>
                <a:latin typeface="Avenir Book" panose="02000503020000020003" pitchFamily="2" charset="0"/>
              </a:rPr>
              <a:t>Scientific Achievement</a:t>
            </a:r>
            <a:br>
              <a:rPr lang="en-US" sz="1400" b="1" dirty="0">
                <a:solidFill>
                  <a:srgbClr val="77933C"/>
                </a:solidFill>
                <a:latin typeface="Avenir Book" panose="02000503020000020003" pitchFamily="2" charset="0"/>
              </a:rPr>
            </a:br>
            <a:r>
              <a:rPr lang="en-US" sz="1200" dirty="0">
                <a:latin typeface="Avenir Book" panose="02000503020000020003" pitchFamily="2" charset="0"/>
              </a:rPr>
              <a:t>LLNL scientists have found that the latest generation of Earth system models simulate more warming in response to increasing carbon dioxide than their predecessors. This is mainly because the water content and coverage of low-level clouds decrease more strongly with warming in the latest models, causing enhanced planetary absorption of sunlight that ultimately results in more warming. Differences in the physical representation of clouds in models were shown to drive this enhanced sensitivity.</a:t>
            </a:r>
          </a:p>
          <a:p>
            <a:br>
              <a:rPr lang="en-US" sz="1200" dirty="0">
                <a:latin typeface="Avenir Book" panose="02000503020000020003" pitchFamily="2" charset="0"/>
              </a:rPr>
            </a:br>
            <a:br>
              <a:rPr lang="en-US" sz="1200" dirty="0">
                <a:latin typeface="Avenir Book" panose="02000503020000020003" pitchFamily="2" charset="0"/>
              </a:rPr>
            </a:br>
            <a:r>
              <a:rPr lang="en-US" b="1" dirty="0">
                <a:solidFill>
                  <a:schemeClr val="accent3">
                    <a:lumMod val="75000"/>
                  </a:schemeClr>
                </a:solidFill>
                <a:latin typeface="Avenir Book" panose="02000503020000020003" pitchFamily="2" charset="0"/>
              </a:rPr>
              <a:t>Significance &amp; Impact</a:t>
            </a:r>
            <a:endParaRPr lang="en-US" sz="1200" dirty="0">
              <a:latin typeface="Avenir Book" panose="02000503020000020003" pitchFamily="2" charset="0"/>
            </a:endParaRPr>
          </a:p>
          <a:p>
            <a:r>
              <a:rPr lang="en-US" sz="1200" dirty="0">
                <a:latin typeface="Avenir Book" panose="02000503020000020003" pitchFamily="2" charset="0"/>
              </a:rPr>
              <a:t>The severity of climate change is closely related to how much the Earth warms in response to greenhouse gas increases. Given that these latest models represent aspects of the climate system better than their predecessors, it will be crucial to establish whether their predictions of greater future warming are also more realistic.</a:t>
            </a:r>
          </a:p>
        </p:txBody>
      </p:sp>
      <p:pic>
        <p:nvPicPr>
          <p:cNvPr id="16" name="Picture 34" descr="lab_icon_rg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5732621"/>
            <a:ext cx="890868"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Picture 7">
            <a:extLst>
              <a:ext uri="{FF2B5EF4-FFF2-40B4-BE49-F238E27FC236}">
                <a16:creationId xmlns:a16="http://schemas.microsoft.com/office/drawing/2014/main" id="{1E8CE575-98BE-3641-BF09-271A578C577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93000" y="5678101"/>
            <a:ext cx="1651000" cy="947032"/>
          </a:xfrm>
          <a:prstGeom prst="rect">
            <a:avLst/>
          </a:prstGeom>
        </p:spPr>
      </p:pic>
      <p:grpSp>
        <p:nvGrpSpPr>
          <p:cNvPr id="19" name="Group 18">
            <a:extLst>
              <a:ext uri="{FF2B5EF4-FFF2-40B4-BE49-F238E27FC236}">
                <a16:creationId xmlns:a16="http://schemas.microsoft.com/office/drawing/2014/main" id="{67ECE0A3-5C9C-8F40-8A40-5E03AA584E8B}"/>
              </a:ext>
            </a:extLst>
          </p:cNvPr>
          <p:cNvGrpSpPr/>
          <p:nvPr/>
        </p:nvGrpSpPr>
        <p:grpSpPr>
          <a:xfrm>
            <a:off x="3601769" y="1076896"/>
            <a:ext cx="5518968" cy="2103120"/>
            <a:chOff x="3625032" y="673484"/>
            <a:chExt cx="5518968" cy="2103120"/>
          </a:xfrm>
        </p:grpSpPr>
        <p:sp>
          <p:nvSpPr>
            <p:cNvPr id="2" name="Rectangle 1"/>
            <p:cNvSpPr/>
            <p:nvPr/>
          </p:nvSpPr>
          <p:spPr>
            <a:xfrm>
              <a:off x="7775378" y="762000"/>
              <a:ext cx="381000" cy="45720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venir Book" panose="02000503020000020003" pitchFamily="2" charset="0"/>
              </a:endParaRPr>
            </a:p>
          </p:txBody>
        </p:sp>
        <p:pic>
          <p:nvPicPr>
            <p:cNvPr id="6" name="Picture 5">
              <a:extLst>
                <a:ext uri="{FF2B5EF4-FFF2-40B4-BE49-F238E27FC236}">
                  <a16:creationId xmlns:a16="http://schemas.microsoft.com/office/drawing/2014/main" id="{3F639F6D-FBF7-3041-971E-E021CDA49B25}"/>
                </a:ext>
              </a:extLst>
            </p:cNvPr>
            <p:cNvPicPr>
              <a:picLocks noChangeAspect="1"/>
            </p:cNvPicPr>
            <p:nvPr/>
          </p:nvPicPr>
          <p:blipFill rotWithShape="1">
            <a:blip r:embed="rId5">
              <a:extLst>
                <a:ext uri="{28A0092B-C50C-407E-A947-70E740481C1C}">
                  <a14:useLocalDpi xmlns:a14="http://schemas.microsoft.com/office/drawing/2010/main" val="0"/>
                </a:ext>
              </a:extLst>
            </a:blip>
            <a:srcRect b="66667"/>
            <a:stretch/>
          </p:blipFill>
          <p:spPr>
            <a:xfrm>
              <a:off x="4612654" y="673484"/>
              <a:ext cx="4531346" cy="2103120"/>
            </a:xfrm>
            <a:prstGeom prst="rect">
              <a:avLst/>
            </a:prstGeom>
          </p:spPr>
        </p:pic>
        <p:pic>
          <p:nvPicPr>
            <p:cNvPr id="9" name="Picture 8">
              <a:extLst>
                <a:ext uri="{FF2B5EF4-FFF2-40B4-BE49-F238E27FC236}">
                  <a16:creationId xmlns:a16="http://schemas.microsoft.com/office/drawing/2014/main" id="{5D202FE6-844F-0641-A26D-5119A5ACD523}"/>
                </a:ext>
              </a:extLst>
            </p:cNvPr>
            <p:cNvPicPr>
              <a:picLocks noChangeAspect="1"/>
            </p:cNvPicPr>
            <p:nvPr/>
          </p:nvPicPr>
          <p:blipFill rotWithShape="1">
            <a:blip r:embed="rId6">
              <a:extLst>
                <a:ext uri="{28A0092B-C50C-407E-A947-70E740481C1C}">
                  <a14:useLocalDpi xmlns:a14="http://schemas.microsoft.com/office/drawing/2010/main" val="0"/>
                </a:ext>
              </a:extLst>
            </a:blip>
            <a:srcRect l="2500" t="159" r="85001" b="56390"/>
            <a:stretch/>
          </p:blipFill>
          <p:spPr>
            <a:xfrm>
              <a:off x="3625032" y="696985"/>
              <a:ext cx="887506" cy="2011680"/>
            </a:xfrm>
            <a:prstGeom prst="rect">
              <a:avLst/>
            </a:prstGeom>
          </p:spPr>
        </p:pic>
        <p:sp>
          <p:nvSpPr>
            <p:cNvPr id="15" name="TextBox 14">
              <a:extLst>
                <a:ext uri="{FF2B5EF4-FFF2-40B4-BE49-F238E27FC236}">
                  <a16:creationId xmlns:a16="http://schemas.microsoft.com/office/drawing/2014/main" id="{66ED4FEA-378E-9E46-B135-C00C6C6E3B48}"/>
                </a:ext>
              </a:extLst>
            </p:cNvPr>
            <p:cNvSpPr txBox="1"/>
            <p:nvPr/>
          </p:nvSpPr>
          <p:spPr>
            <a:xfrm>
              <a:off x="3909391" y="2214039"/>
              <a:ext cx="325730" cy="338554"/>
            </a:xfrm>
            <a:prstGeom prst="rect">
              <a:avLst/>
            </a:prstGeom>
            <a:solidFill>
              <a:schemeClr val="bg1"/>
            </a:solidFill>
          </p:spPr>
          <p:txBody>
            <a:bodyPr wrap="none" rtlCol="0">
              <a:spAutoFit/>
            </a:bodyPr>
            <a:lstStyle/>
            <a:p>
              <a:r>
                <a:rPr lang="en-US" sz="1600" dirty="0">
                  <a:latin typeface="Avenir Book" panose="02000503020000020003" pitchFamily="2" charset="0"/>
                </a:rPr>
                <a:t>A</a:t>
              </a:r>
            </a:p>
          </p:txBody>
        </p:sp>
        <p:sp>
          <p:nvSpPr>
            <p:cNvPr id="17" name="TextBox 16">
              <a:extLst>
                <a:ext uri="{FF2B5EF4-FFF2-40B4-BE49-F238E27FC236}">
                  <a16:creationId xmlns:a16="http://schemas.microsoft.com/office/drawing/2014/main" id="{B69105F1-3307-C84F-B6BB-A7E3DE71896B}"/>
                </a:ext>
              </a:extLst>
            </p:cNvPr>
            <p:cNvSpPr txBox="1"/>
            <p:nvPr/>
          </p:nvSpPr>
          <p:spPr>
            <a:xfrm>
              <a:off x="6654088" y="901988"/>
              <a:ext cx="724306" cy="369332"/>
            </a:xfrm>
            <a:prstGeom prst="rect">
              <a:avLst/>
            </a:prstGeom>
            <a:solidFill>
              <a:schemeClr val="bg1"/>
            </a:solidFill>
          </p:spPr>
          <p:txBody>
            <a:bodyPr wrap="square" rtlCol="0">
              <a:spAutoFit/>
            </a:bodyPr>
            <a:lstStyle/>
            <a:p>
              <a:pPr algn="ctr"/>
              <a:endParaRPr lang="en-US" dirty="0">
                <a:latin typeface="Avenir Book" panose="02000503020000020003" pitchFamily="2" charset="0"/>
              </a:endParaRPr>
            </a:p>
          </p:txBody>
        </p:sp>
        <p:sp>
          <p:nvSpPr>
            <p:cNvPr id="18" name="TextBox 17">
              <a:extLst>
                <a:ext uri="{FF2B5EF4-FFF2-40B4-BE49-F238E27FC236}">
                  <a16:creationId xmlns:a16="http://schemas.microsoft.com/office/drawing/2014/main" id="{4DC103A9-FEB0-E844-8BE2-91C0FC02CCF0}"/>
                </a:ext>
              </a:extLst>
            </p:cNvPr>
            <p:cNvSpPr txBox="1"/>
            <p:nvPr/>
          </p:nvSpPr>
          <p:spPr>
            <a:xfrm>
              <a:off x="8562138" y="2187388"/>
              <a:ext cx="314510" cy="338554"/>
            </a:xfrm>
            <a:prstGeom prst="rect">
              <a:avLst/>
            </a:prstGeom>
            <a:solidFill>
              <a:schemeClr val="bg1"/>
            </a:solidFill>
          </p:spPr>
          <p:txBody>
            <a:bodyPr wrap="none" rtlCol="0">
              <a:spAutoFit/>
            </a:bodyPr>
            <a:lstStyle/>
            <a:p>
              <a:r>
                <a:rPr lang="en-US" sz="1600" dirty="0">
                  <a:latin typeface="Avenir Book" panose="02000503020000020003" pitchFamily="2" charset="0"/>
                </a:rPr>
                <a:t>B</a:t>
              </a:r>
            </a:p>
          </p:txBody>
        </p:sp>
      </p:grpSp>
      <p:sp>
        <p:nvSpPr>
          <p:cNvPr id="20" name="Rectangle 19">
            <a:extLst>
              <a:ext uri="{FF2B5EF4-FFF2-40B4-BE49-F238E27FC236}">
                <a16:creationId xmlns:a16="http://schemas.microsoft.com/office/drawing/2014/main" id="{A0951971-EFB1-F24F-BBE3-9E8997F87D78}"/>
              </a:ext>
            </a:extLst>
          </p:cNvPr>
          <p:cNvSpPr/>
          <p:nvPr/>
        </p:nvSpPr>
        <p:spPr>
          <a:xfrm>
            <a:off x="3611476" y="914400"/>
            <a:ext cx="5488891" cy="3200400"/>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lumMod val="75000"/>
                </a:schemeClr>
              </a:solidFill>
            </a:endParaRPr>
          </a:p>
        </p:txBody>
      </p:sp>
      <p:sp>
        <p:nvSpPr>
          <p:cNvPr id="21" name="TextBox 20">
            <a:extLst>
              <a:ext uri="{FF2B5EF4-FFF2-40B4-BE49-F238E27FC236}">
                <a16:creationId xmlns:a16="http://schemas.microsoft.com/office/drawing/2014/main" id="{34837A4B-87EE-D644-9325-37D87846F2F3}"/>
              </a:ext>
            </a:extLst>
          </p:cNvPr>
          <p:cNvSpPr txBox="1">
            <a:spLocks/>
          </p:cNvSpPr>
          <p:nvPr/>
        </p:nvSpPr>
        <p:spPr>
          <a:xfrm>
            <a:off x="5105400" y="1006094"/>
            <a:ext cx="3842745" cy="274320"/>
          </a:xfrm>
          <a:prstGeom prst="rect">
            <a:avLst/>
          </a:prstGeom>
          <a:solidFill>
            <a:schemeClr val="bg1"/>
          </a:solidFill>
        </p:spPr>
        <p:txBody>
          <a:bodyPr wrap="square" rtlCol="0" anchor="ctr">
            <a:spAutoFit/>
          </a:bodyPr>
          <a:lstStyle/>
          <a:p>
            <a:pPr algn="ctr"/>
            <a:r>
              <a:rPr lang="en-US" dirty="0">
                <a:latin typeface="Avenir Book" panose="02000503020000020003" pitchFamily="2" charset="0"/>
              </a:rPr>
              <a:t>SW Low Cloud Feedback</a:t>
            </a:r>
          </a:p>
        </p:txBody>
      </p:sp>
      <p:sp>
        <p:nvSpPr>
          <p:cNvPr id="22" name="TextBox 21">
            <a:extLst>
              <a:ext uri="{FF2B5EF4-FFF2-40B4-BE49-F238E27FC236}">
                <a16:creationId xmlns:a16="http://schemas.microsoft.com/office/drawing/2014/main" id="{8E06814B-89BF-9146-9959-73C6635B394E}"/>
              </a:ext>
            </a:extLst>
          </p:cNvPr>
          <p:cNvSpPr txBox="1">
            <a:spLocks/>
          </p:cNvSpPr>
          <p:nvPr/>
        </p:nvSpPr>
        <p:spPr>
          <a:xfrm>
            <a:off x="3886127" y="990600"/>
            <a:ext cx="612855" cy="274320"/>
          </a:xfrm>
          <a:prstGeom prst="rect">
            <a:avLst/>
          </a:prstGeom>
          <a:solidFill>
            <a:schemeClr val="bg1"/>
          </a:solidFill>
        </p:spPr>
        <p:txBody>
          <a:bodyPr wrap="square" rtlCol="0" anchor="ctr">
            <a:spAutoFit/>
          </a:bodyPr>
          <a:lstStyle/>
          <a:p>
            <a:pPr algn="ctr"/>
            <a:r>
              <a:rPr lang="en-US" dirty="0">
                <a:latin typeface="Avenir Book" panose="02000503020000020003" pitchFamily="2" charset="0"/>
              </a:rPr>
              <a:t>ECS</a:t>
            </a:r>
          </a:p>
        </p:txBody>
      </p:sp>
    </p:spTree>
    <p:extLst>
      <p:ext uri="{BB962C8B-B14F-4D97-AF65-F5344CB8AC3E}">
        <p14:creationId xmlns:p14="http://schemas.microsoft.com/office/powerpoint/2010/main" val="4180364362"/>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33073</TotalTime>
  <Words>734</Words>
  <Application>Microsoft Macintosh PowerPoint</Application>
  <PresentationFormat>On-screen Show (4:3)</PresentationFormat>
  <Paragraphs>19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Avenir Book</vt:lpstr>
      <vt:lpstr>Calibri</vt:lpstr>
      <vt:lpstr>Office Theme</vt:lpstr>
      <vt:lpstr>PowerPoint Presentation</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Zelinka, Mark</cp:lastModifiedBy>
  <cp:revision>148</cp:revision>
  <dcterms:created xsi:type="dcterms:W3CDTF">2011-09-07T23:26:42Z</dcterms:created>
  <dcterms:modified xsi:type="dcterms:W3CDTF">2020-01-06T18:15:15Z</dcterms:modified>
</cp:coreProperties>
</file>