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974" y="82"/>
      </p:cViewPr>
      <p:guideLst/>
    </p:cSldViewPr>
  </p:slideViewPr>
  <p:notesTextViewPr>
    <p:cViewPr>
      <p:scale>
        <a:sx n="1" d="1"/>
        <a:sy n="1" d="1"/>
      </p:scale>
      <p:origin x="0" y="-2477"/>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0E7764-DAB6-4F8F-9228-9AC78A63A746}" type="datetimeFigureOut">
              <a:rPr lang="en-US" smtClean="0"/>
              <a:t>2/9/2018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42CAD0-994C-42A7-9BFF-ACC8F55901F3}" type="slidenum">
              <a:rPr lang="en-US" smtClean="0"/>
              <a:t>‹#›</a:t>
            </a:fld>
            <a:endParaRPr lang="en-US"/>
          </a:p>
        </p:txBody>
      </p:sp>
    </p:spTree>
    <p:extLst>
      <p:ext uri="{BB962C8B-B14F-4D97-AF65-F5344CB8AC3E}">
        <p14:creationId xmlns:p14="http://schemas.microsoft.com/office/powerpoint/2010/main" val="3512262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How Some Aerosols Transform from Atmospheric Bystanders into Climate Actors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New research improves the understanding of how ultrafine particles in the atmosphere grow into climatically active sizes.</a:t>
            </a:r>
          </a:p>
          <a:p>
            <a:r>
              <a:rPr lang="en-US" sz="1200" b="1" kern="1200" dirty="0" smtClean="0">
                <a:solidFill>
                  <a:schemeClr val="tx1"/>
                </a:solidFill>
                <a:effectLst/>
                <a:latin typeface="+mn-lt"/>
                <a:ea typeface="+mn-ea"/>
                <a:cs typeface="+mn-cs"/>
              </a:rPr>
              <a:t>The Science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dynamics of aerosol growth and size distribution evolution, and how they affect Earth’s climate, are poorly understood. New research on secondary organic aerosols formed from oxidation of isoprene—a volatile organic compound released from many plants and trees—provided quantitative insights into the effects of slow diffusion inside viscous organic particles on their growth kinetics. A research team led by Pacific Northwest National Laboratory scientists discovered that bulk diffusion-limited partitioning of </a:t>
            </a:r>
            <a:r>
              <a:rPr lang="en-US" sz="1200" kern="1200" dirty="0" err="1" smtClean="0">
                <a:solidFill>
                  <a:schemeClr val="tx1"/>
                </a:solidFill>
                <a:effectLst/>
                <a:latin typeface="+mn-lt"/>
                <a:ea typeface="+mn-ea"/>
                <a:cs typeface="+mn-cs"/>
              </a:rPr>
              <a:t>semivolatile</a:t>
            </a:r>
            <a:r>
              <a:rPr lang="en-US" sz="1200" kern="1200" dirty="0" smtClean="0">
                <a:solidFill>
                  <a:schemeClr val="tx1"/>
                </a:solidFill>
                <a:effectLst/>
                <a:latin typeface="+mn-lt"/>
                <a:ea typeface="+mn-ea"/>
                <a:cs typeface="+mn-cs"/>
              </a:rPr>
              <a:t> organic compounds into large viscous organic particles effectively promotes the growth of smaller particles that have shorter diffusion timescales.</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Physicochemical processes governing secondary organic aerosol formation are more complex than atmospheric models currently represent. The results of this study will enable more accurate predictions of secondary organic aerosol formation by including a better representation of the growth of ultrafine aerosol particles to climatically active sizes in atmospheric models. This will improve simulations of how aerosols affect Earth’s energy balance.</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Secondary organic aerosols (SOAs) in the atmosphere are produced when oxidation products from volatile organic compounds condense from the gas phase to the particle phase. These SOAs constitute a major fraction of the submicron aerosol in Earth’s atmosphere, and they play a crucial role in the growth of ultrafine particles to sizes larger than ~80 nanometers. At this size, the particles begin to efficiently scatter light and can activate as cloud condensation nuclei. Under dry to moderate relative humidity, SOAs can be highly viscous such that slow diffusion of condensing compounds inside these semisolid particles can prolong the gas-particle equilibration timescale. Researchers investigated the effects of low bulk diffusivity on the growth and evaporation kinetics of SOAs formed in PNNL’s environmental chamber from </a:t>
            </a:r>
            <a:r>
              <a:rPr lang="en-US" sz="1200" kern="1200" dirty="0" err="1" smtClean="0">
                <a:solidFill>
                  <a:schemeClr val="tx1"/>
                </a:solidFill>
                <a:effectLst/>
                <a:latin typeface="+mn-lt"/>
                <a:ea typeface="+mn-ea"/>
                <a:cs typeface="+mn-cs"/>
              </a:rPr>
              <a:t>photooxidation</a:t>
            </a:r>
            <a:r>
              <a:rPr lang="en-US" sz="1200" kern="1200" dirty="0" smtClean="0">
                <a:solidFill>
                  <a:schemeClr val="tx1"/>
                </a:solidFill>
                <a:effectLst/>
                <a:latin typeface="+mn-lt"/>
                <a:ea typeface="+mn-ea"/>
                <a:cs typeface="+mn-cs"/>
              </a:rPr>
              <a:t> of isoprene. Mass spectrometric analysis was performed using the FIGAERO-CIMS of the University of Washington and the </a:t>
            </a:r>
            <a:r>
              <a:rPr lang="en-US" sz="1200" kern="1200" dirty="0" err="1" smtClean="0">
                <a:solidFill>
                  <a:schemeClr val="tx1"/>
                </a:solidFill>
                <a:effectLst/>
                <a:latin typeface="+mn-lt"/>
                <a:ea typeface="+mn-ea"/>
                <a:cs typeface="+mn-cs"/>
              </a:rPr>
              <a:t>nanoDESI</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miniSPLAT</a:t>
            </a:r>
            <a:r>
              <a:rPr lang="en-US" sz="1200" kern="1200" dirty="0" smtClean="0">
                <a:solidFill>
                  <a:schemeClr val="tx1"/>
                </a:solidFill>
                <a:effectLst/>
                <a:latin typeface="+mn-lt"/>
                <a:ea typeface="+mn-ea"/>
                <a:cs typeface="+mn-cs"/>
              </a:rPr>
              <a:t> II of EMSL, the Environmental Molecular Sciences Laboratory, an Office of Science user facility. The researchers found that isoprene SOA was composed of several </a:t>
            </a:r>
            <a:r>
              <a:rPr lang="en-US" sz="1200" kern="1200" dirty="0" err="1" smtClean="0">
                <a:solidFill>
                  <a:schemeClr val="tx1"/>
                </a:solidFill>
                <a:effectLst/>
                <a:latin typeface="+mn-lt"/>
                <a:ea typeface="+mn-ea"/>
                <a:cs typeface="+mn-cs"/>
              </a:rPr>
              <a:t>semivolatile</a:t>
            </a:r>
            <a:r>
              <a:rPr lang="en-US" sz="1200" kern="1200" dirty="0" smtClean="0">
                <a:solidFill>
                  <a:schemeClr val="tx1"/>
                </a:solidFill>
                <a:effectLst/>
                <a:latin typeface="+mn-lt"/>
                <a:ea typeface="+mn-ea"/>
                <a:cs typeface="+mn-cs"/>
              </a:rPr>
              <a:t> organic compounds, with some reversibly reacting to form high molecular weight compounds called oligomers. Model analysis revealed that hindered partitioning of </a:t>
            </a:r>
            <a:r>
              <a:rPr lang="en-US" sz="1200" kern="1200" dirty="0" err="1" smtClean="0">
                <a:solidFill>
                  <a:schemeClr val="tx1"/>
                </a:solidFill>
                <a:effectLst/>
                <a:latin typeface="+mn-lt"/>
                <a:ea typeface="+mn-ea"/>
                <a:cs typeface="+mn-cs"/>
              </a:rPr>
              <a:t>semivolatile</a:t>
            </a:r>
            <a:r>
              <a:rPr lang="en-US" sz="1200" kern="1200" dirty="0" smtClean="0">
                <a:solidFill>
                  <a:schemeClr val="tx1"/>
                </a:solidFill>
                <a:effectLst/>
                <a:latin typeface="+mn-lt"/>
                <a:ea typeface="+mn-ea"/>
                <a:cs typeface="+mn-cs"/>
              </a:rPr>
              <a:t> organic compounds into large viscous particles is responsible for the observed growth of the smaller particles that have shorter diffusion timescales. </a:t>
            </a:r>
            <a:r>
              <a:rPr lang="en-US" sz="1200" kern="1200" smtClean="0">
                <a:solidFill>
                  <a:schemeClr val="tx1"/>
                </a:solidFill>
                <a:effectLst/>
                <a:latin typeface="+mn-lt"/>
                <a:ea typeface="+mn-ea"/>
                <a:cs typeface="+mn-cs"/>
              </a:rPr>
              <a:t>This effect has important implications for the growth of atmospheric ultrafine particles to climatically active particles via SOA formation under relatively dry conditions.</a:t>
            </a:r>
          </a:p>
          <a:p>
            <a:pPr eaLnBrk="1" hangingPunct="1">
              <a:spcBef>
                <a:spcPct val="0"/>
              </a:spcBef>
            </a:pPr>
            <a:endParaRPr lang="en-US" altLang="en-US" sz="1000" dirty="0" smtClean="0"/>
          </a:p>
        </p:txBody>
      </p:sp>
    </p:spTree>
    <p:extLst>
      <p:ext uri="{BB962C8B-B14F-4D97-AF65-F5344CB8AC3E}">
        <p14:creationId xmlns:p14="http://schemas.microsoft.com/office/powerpoint/2010/main" val="483295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116552634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2/9/2018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6247501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76200" y="957700"/>
            <a:ext cx="4576326" cy="59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rPr>
              <a:t>Objective</a:t>
            </a:r>
          </a:p>
          <a:p>
            <a:pPr marL="230188" indent="-230188">
              <a:spcBef>
                <a:spcPct val="15000"/>
              </a:spcBef>
              <a:buFont typeface="Arial" pitchFamily="34" charset="0"/>
              <a:buChar char="●"/>
              <a:defRPr/>
            </a:pPr>
            <a:r>
              <a:rPr lang="en-US" sz="1600" dirty="0" smtClean="0">
                <a:solidFill>
                  <a:prstClr val="black"/>
                </a:solidFill>
              </a:rPr>
              <a:t>Investigate the effect of low bulk diffusivity in viscous organic particles on the size-dependent growth kinetics of secondary organic aerosol (SOA) formation </a:t>
            </a:r>
            <a:endParaRPr lang="en-US" sz="1600" b="1" dirty="0" smtClean="0">
              <a:solidFill>
                <a:prstClr val="black"/>
              </a:solidFill>
            </a:endParaRPr>
          </a:p>
          <a:p>
            <a:pPr marL="231775" indent="-231775" algn="ctr">
              <a:spcBef>
                <a:spcPct val="15000"/>
              </a:spcBef>
              <a:defRPr/>
            </a:pPr>
            <a:r>
              <a:rPr lang="en-US" b="1" dirty="0">
                <a:solidFill>
                  <a:prstClr val="black"/>
                </a:solidFill>
              </a:rPr>
              <a:t>Approach</a:t>
            </a:r>
          </a:p>
          <a:p>
            <a:pPr marL="230188" indent="-230188">
              <a:spcBef>
                <a:spcPct val="15000"/>
              </a:spcBef>
              <a:buFont typeface="Arial" pitchFamily="34" charset="0"/>
              <a:buChar char="●"/>
              <a:defRPr/>
            </a:pPr>
            <a:r>
              <a:rPr lang="en-US" sz="1600" dirty="0" smtClean="0">
                <a:solidFill>
                  <a:prstClr val="black"/>
                </a:solidFill>
              </a:rPr>
              <a:t>Observe growth kinetics </a:t>
            </a:r>
            <a:r>
              <a:rPr lang="en-US" sz="1600" dirty="0">
                <a:solidFill>
                  <a:prstClr val="black"/>
                </a:solidFill>
              </a:rPr>
              <a:t>of SOA </a:t>
            </a:r>
            <a:r>
              <a:rPr lang="en-US" sz="1600" dirty="0" smtClean="0">
                <a:solidFill>
                  <a:prstClr val="black"/>
                </a:solidFill>
              </a:rPr>
              <a:t>formation </a:t>
            </a:r>
            <a:r>
              <a:rPr lang="en-US" sz="1600" dirty="0">
                <a:solidFill>
                  <a:prstClr val="black"/>
                </a:solidFill>
              </a:rPr>
              <a:t>in an environmental chamber from </a:t>
            </a:r>
            <a:r>
              <a:rPr lang="en-US" sz="1600" dirty="0" err="1">
                <a:solidFill>
                  <a:prstClr val="black"/>
                </a:solidFill>
              </a:rPr>
              <a:t>photooxidation</a:t>
            </a:r>
            <a:r>
              <a:rPr lang="en-US" sz="1600" dirty="0">
                <a:solidFill>
                  <a:prstClr val="black"/>
                </a:solidFill>
              </a:rPr>
              <a:t> of </a:t>
            </a:r>
            <a:r>
              <a:rPr lang="en-US" sz="1600" dirty="0" smtClean="0">
                <a:solidFill>
                  <a:prstClr val="black"/>
                </a:solidFill>
              </a:rPr>
              <a:t>isoprene in the presence of preexisting Aitken mode (ammonium sulfate) and accumulation mode (isoprene or </a:t>
            </a:r>
            <a:r>
              <a:rPr lang="en-US" sz="1600" dirty="0" smtClean="0">
                <a:solidFill>
                  <a:prstClr val="black"/>
                </a:solidFill>
                <a:latin typeface="Symbol" panose="05050102010706020507" pitchFamily="18" charset="2"/>
              </a:rPr>
              <a:t>a</a:t>
            </a:r>
            <a:r>
              <a:rPr lang="en-US" sz="1600" dirty="0" smtClean="0">
                <a:solidFill>
                  <a:prstClr val="black"/>
                </a:solidFill>
              </a:rPr>
              <a:t>-</a:t>
            </a:r>
            <a:r>
              <a:rPr lang="en-US" sz="1600" dirty="0" err="1" smtClean="0">
                <a:solidFill>
                  <a:prstClr val="black"/>
                </a:solidFill>
              </a:rPr>
              <a:t>pinene</a:t>
            </a:r>
            <a:r>
              <a:rPr lang="en-US" sz="1600" dirty="0" smtClean="0">
                <a:solidFill>
                  <a:prstClr val="black"/>
                </a:solidFill>
              </a:rPr>
              <a:t> SOA) aerosol</a:t>
            </a:r>
          </a:p>
          <a:p>
            <a:pPr marL="230188" indent="-230188">
              <a:spcBef>
                <a:spcPct val="15000"/>
              </a:spcBef>
              <a:buFont typeface="Arial" pitchFamily="34" charset="0"/>
              <a:buChar char="●"/>
              <a:defRPr/>
            </a:pPr>
            <a:r>
              <a:rPr lang="en-US" sz="1600" dirty="0" smtClean="0">
                <a:solidFill>
                  <a:prstClr val="black"/>
                </a:solidFill>
              </a:rPr>
              <a:t>Observe evaporation kinetics of size-selected isoprene SOA in a separate small chamber</a:t>
            </a:r>
          </a:p>
          <a:p>
            <a:pPr marL="231775" indent="-231775" algn="ctr" eaLnBrk="1" hangingPunct="1">
              <a:spcBef>
                <a:spcPct val="15000"/>
              </a:spcBef>
              <a:buFontTx/>
              <a:buNone/>
              <a:defRPr/>
            </a:pPr>
            <a:r>
              <a:rPr lang="en-US" altLang="en-US" b="1" dirty="0" smtClean="0">
                <a:solidFill>
                  <a:prstClr val="black"/>
                </a:solidFill>
              </a:rPr>
              <a:t>Impact</a:t>
            </a:r>
            <a:endParaRPr lang="en-US" altLang="en-US" b="1" dirty="0">
              <a:solidFill>
                <a:prstClr val="black"/>
              </a:solidFill>
            </a:endParaRPr>
          </a:p>
          <a:p>
            <a:pPr marL="230188" indent="-230188" eaLnBrk="1" hangingPunct="1">
              <a:spcBef>
                <a:spcPct val="15000"/>
              </a:spcBef>
              <a:buFont typeface="Arial" pitchFamily="34" charset="0"/>
              <a:buChar char="●"/>
              <a:defRPr/>
            </a:pPr>
            <a:r>
              <a:rPr lang="en-US" altLang="en-US" sz="1600" dirty="0">
                <a:solidFill>
                  <a:prstClr val="black"/>
                </a:solidFill>
              </a:rPr>
              <a:t>Data analyses show SOA formation under relatively dry conditions may favor growth of small particles at the expense of larger ones</a:t>
            </a:r>
          </a:p>
          <a:p>
            <a:pPr marL="230188" indent="-230188" eaLnBrk="1" hangingPunct="1">
              <a:spcBef>
                <a:spcPct val="15000"/>
              </a:spcBef>
              <a:buFont typeface="Arial" pitchFamily="34" charset="0"/>
              <a:buChar char="●"/>
              <a:defRPr/>
            </a:pPr>
            <a:r>
              <a:rPr lang="en-US" altLang="en-US" sz="1600" dirty="0" smtClean="0">
                <a:solidFill>
                  <a:prstClr val="black"/>
                </a:solidFill>
              </a:rPr>
              <a:t>Results enable </a:t>
            </a:r>
            <a:r>
              <a:rPr lang="en-US" altLang="en-US" sz="1600" dirty="0" smtClean="0"/>
              <a:t>a more accurate </a:t>
            </a:r>
            <a:r>
              <a:rPr lang="en-US" altLang="en-US" sz="1600" dirty="0" smtClean="0">
                <a:solidFill>
                  <a:prstClr val="black"/>
                </a:solidFill>
              </a:rPr>
              <a:t>representation </a:t>
            </a:r>
            <a:r>
              <a:rPr lang="en-US" altLang="en-US" sz="1600" dirty="0">
                <a:solidFill>
                  <a:prstClr val="black"/>
                </a:solidFill>
              </a:rPr>
              <a:t>of </a:t>
            </a:r>
            <a:r>
              <a:rPr lang="en-US" altLang="en-US" sz="1600" dirty="0" smtClean="0">
                <a:solidFill>
                  <a:prstClr val="black"/>
                </a:solidFill>
              </a:rPr>
              <a:t>a SOA </a:t>
            </a:r>
            <a:r>
              <a:rPr lang="en-US" altLang="en-US" sz="1600" dirty="0">
                <a:solidFill>
                  <a:prstClr val="black"/>
                </a:solidFill>
              </a:rPr>
              <a:t>formation mechanism to simulate growth of ultrafine particles to climatically active sizes in atmospheric </a:t>
            </a:r>
            <a:r>
              <a:rPr lang="en-US" altLang="en-US" sz="1600" dirty="0" smtClean="0">
                <a:solidFill>
                  <a:prstClr val="black"/>
                </a:solidFill>
              </a:rPr>
              <a:t>models, thus improving simulated </a:t>
            </a:r>
            <a:r>
              <a:rPr lang="en-US" altLang="en-US" sz="1600" dirty="0">
                <a:solidFill>
                  <a:prstClr val="black"/>
                </a:solidFill>
              </a:rPr>
              <a:t>aerosol radiative effects on climate</a:t>
            </a:r>
          </a:p>
        </p:txBody>
      </p:sp>
      <p:sp>
        <p:nvSpPr>
          <p:cNvPr id="3076" name="Rectangle 5"/>
          <p:cNvSpPr>
            <a:spLocks noChangeArrowheads="1"/>
          </p:cNvSpPr>
          <p:nvPr/>
        </p:nvSpPr>
        <p:spPr bwMode="auto">
          <a:xfrm>
            <a:off x="44581" y="2313"/>
            <a:ext cx="89158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smtClean="0">
                <a:solidFill>
                  <a:srgbClr val="000000"/>
                </a:solidFill>
              </a:rPr>
              <a:t>How Some Aerosols Transform from Atmospheric Bystanders into Climate Actors</a:t>
            </a:r>
            <a:endParaRPr lang="en-US" altLang="en-US" sz="3000" b="1" dirty="0">
              <a:solidFill>
                <a:srgbClr val="000000"/>
              </a:solidFill>
            </a:endParaRPr>
          </a:p>
        </p:txBody>
      </p:sp>
      <p:sp>
        <p:nvSpPr>
          <p:cNvPr id="3077" name="Text Box 6"/>
          <p:cNvSpPr txBox="1">
            <a:spLocks noChangeArrowheads="1"/>
          </p:cNvSpPr>
          <p:nvPr/>
        </p:nvSpPr>
        <p:spPr bwMode="auto">
          <a:xfrm>
            <a:off x="4765749" y="5741313"/>
            <a:ext cx="4211329"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smtClean="0">
                <a:solidFill>
                  <a:srgbClr val="000000"/>
                </a:solidFill>
                <a:latin typeface="+mn-lt"/>
              </a:rPr>
              <a:t>Zaveri RA, JE </a:t>
            </a:r>
            <a:r>
              <a:rPr lang="en-US" altLang="en-US" sz="1000" dirty="0">
                <a:solidFill>
                  <a:srgbClr val="000000"/>
                </a:solidFill>
                <a:latin typeface="+mn-lt"/>
              </a:rPr>
              <a:t>Shilling, </a:t>
            </a:r>
            <a:r>
              <a:rPr lang="en-US" altLang="en-US" sz="1000" dirty="0" smtClean="0">
                <a:solidFill>
                  <a:srgbClr val="000000"/>
                </a:solidFill>
                <a:latin typeface="+mn-lt"/>
              </a:rPr>
              <a:t>A </a:t>
            </a:r>
            <a:r>
              <a:rPr lang="en-US" altLang="en-US" sz="1000" dirty="0">
                <a:solidFill>
                  <a:srgbClr val="000000"/>
                </a:solidFill>
                <a:latin typeface="+mn-lt"/>
              </a:rPr>
              <a:t>Zelenyuk, </a:t>
            </a:r>
            <a:r>
              <a:rPr lang="en-US" altLang="en-US" sz="1000" dirty="0" smtClean="0">
                <a:solidFill>
                  <a:srgbClr val="000000"/>
                </a:solidFill>
                <a:latin typeface="+mn-lt"/>
              </a:rPr>
              <a:t>J Liu</a:t>
            </a:r>
            <a:r>
              <a:rPr lang="en-US" altLang="en-US" sz="1000" dirty="0">
                <a:solidFill>
                  <a:srgbClr val="000000"/>
                </a:solidFill>
                <a:latin typeface="+mn-lt"/>
              </a:rPr>
              <a:t>, </a:t>
            </a:r>
            <a:r>
              <a:rPr lang="en-US" altLang="en-US" sz="1000" dirty="0" smtClean="0">
                <a:solidFill>
                  <a:srgbClr val="000000"/>
                </a:solidFill>
                <a:latin typeface="+mn-lt"/>
              </a:rPr>
              <a:t>DM </a:t>
            </a:r>
            <a:r>
              <a:rPr lang="en-US" altLang="en-US" sz="1000" dirty="0">
                <a:solidFill>
                  <a:srgbClr val="000000"/>
                </a:solidFill>
                <a:latin typeface="+mn-lt"/>
              </a:rPr>
              <a:t>Bell, </a:t>
            </a:r>
            <a:r>
              <a:rPr lang="en-US" altLang="en-US" sz="1000" dirty="0" smtClean="0">
                <a:solidFill>
                  <a:srgbClr val="000000"/>
                </a:solidFill>
                <a:latin typeface="+mn-lt"/>
              </a:rPr>
              <a:t>EL </a:t>
            </a:r>
            <a:r>
              <a:rPr lang="en-US" altLang="en-US" sz="1000" dirty="0" err="1">
                <a:solidFill>
                  <a:srgbClr val="000000"/>
                </a:solidFill>
                <a:latin typeface="+mn-lt"/>
              </a:rPr>
              <a:t>D’Ambro</a:t>
            </a:r>
            <a:r>
              <a:rPr lang="en-US" altLang="en-US" sz="1000" dirty="0">
                <a:solidFill>
                  <a:srgbClr val="000000"/>
                </a:solidFill>
                <a:latin typeface="+mn-lt"/>
              </a:rPr>
              <a:t>, </a:t>
            </a:r>
            <a:r>
              <a:rPr lang="en-US" altLang="en-US" sz="1000" dirty="0" smtClean="0">
                <a:solidFill>
                  <a:srgbClr val="000000"/>
                </a:solidFill>
                <a:latin typeface="+mn-lt"/>
              </a:rPr>
              <a:t>CJ </a:t>
            </a:r>
            <a:r>
              <a:rPr lang="en-US" altLang="en-US" sz="1000" dirty="0">
                <a:solidFill>
                  <a:srgbClr val="000000"/>
                </a:solidFill>
                <a:latin typeface="+mn-lt"/>
              </a:rPr>
              <a:t>Gaston, </a:t>
            </a:r>
            <a:r>
              <a:rPr lang="en-US" altLang="en-US" sz="1000" dirty="0" smtClean="0">
                <a:solidFill>
                  <a:srgbClr val="000000"/>
                </a:solidFill>
                <a:latin typeface="+mn-lt"/>
              </a:rPr>
              <a:t>JA </a:t>
            </a:r>
            <a:r>
              <a:rPr lang="en-US" altLang="en-US" sz="1000" dirty="0">
                <a:solidFill>
                  <a:srgbClr val="000000"/>
                </a:solidFill>
                <a:latin typeface="+mn-lt"/>
              </a:rPr>
              <a:t>Thornton, A Laskin, </a:t>
            </a:r>
            <a:r>
              <a:rPr lang="en-US" altLang="en-US" sz="1000" dirty="0" smtClean="0">
                <a:solidFill>
                  <a:srgbClr val="000000"/>
                </a:solidFill>
                <a:latin typeface="+mn-lt"/>
              </a:rPr>
              <a:t>P Lin</a:t>
            </a:r>
            <a:r>
              <a:rPr lang="en-US" altLang="en-US" sz="1000" dirty="0">
                <a:solidFill>
                  <a:srgbClr val="000000"/>
                </a:solidFill>
                <a:latin typeface="+mn-lt"/>
              </a:rPr>
              <a:t>, </a:t>
            </a:r>
            <a:r>
              <a:rPr lang="en-US" altLang="en-US" sz="1000" dirty="0" smtClean="0">
                <a:solidFill>
                  <a:srgbClr val="000000"/>
                </a:solidFill>
                <a:latin typeface="+mn-lt"/>
              </a:rPr>
              <a:t>J </a:t>
            </a:r>
            <a:r>
              <a:rPr lang="en-US" altLang="en-US" sz="1000" dirty="0">
                <a:solidFill>
                  <a:srgbClr val="000000"/>
                </a:solidFill>
                <a:latin typeface="+mn-lt"/>
              </a:rPr>
              <a:t>Wilson, </a:t>
            </a:r>
            <a:r>
              <a:rPr lang="en-US" altLang="en-US" sz="1000" dirty="0" smtClean="0">
                <a:solidFill>
                  <a:srgbClr val="000000"/>
                </a:solidFill>
                <a:latin typeface="+mn-lt"/>
              </a:rPr>
              <a:t>RC </a:t>
            </a:r>
            <a:r>
              <a:rPr lang="en-US" altLang="en-US" sz="1000" dirty="0">
                <a:solidFill>
                  <a:srgbClr val="000000"/>
                </a:solidFill>
                <a:latin typeface="+mn-lt"/>
              </a:rPr>
              <a:t>Easter, </a:t>
            </a:r>
            <a:r>
              <a:rPr lang="en-US" altLang="en-US" sz="1000" dirty="0" smtClean="0">
                <a:solidFill>
                  <a:srgbClr val="000000"/>
                </a:solidFill>
                <a:latin typeface="+mn-lt"/>
              </a:rPr>
              <a:t>J </a:t>
            </a:r>
            <a:r>
              <a:rPr lang="en-US" altLang="en-US" sz="1000" dirty="0">
                <a:solidFill>
                  <a:srgbClr val="000000"/>
                </a:solidFill>
                <a:latin typeface="+mn-lt"/>
              </a:rPr>
              <a:t>Wang, </a:t>
            </a:r>
            <a:r>
              <a:rPr lang="en-US" altLang="en-US" sz="1000" dirty="0" smtClean="0">
                <a:solidFill>
                  <a:srgbClr val="000000"/>
                </a:solidFill>
                <a:latin typeface="+mn-lt"/>
              </a:rPr>
              <a:t>AK </a:t>
            </a:r>
            <a:r>
              <a:rPr lang="en-US" altLang="en-US" sz="1000" dirty="0">
                <a:solidFill>
                  <a:srgbClr val="000000"/>
                </a:solidFill>
                <a:latin typeface="+mn-lt"/>
              </a:rPr>
              <a:t>Bertram, </a:t>
            </a:r>
            <a:r>
              <a:rPr lang="en-US" altLang="en-US" sz="1000" dirty="0" smtClean="0">
                <a:solidFill>
                  <a:srgbClr val="000000"/>
                </a:solidFill>
                <a:latin typeface="+mn-lt"/>
              </a:rPr>
              <a:t>ST </a:t>
            </a:r>
            <a:r>
              <a:rPr lang="en-US" altLang="en-US" sz="1000" dirty="0">
                <a:solidFill>
                  <a:srgbClr val="000000"/>
                </a:solidFill>
                <a:latin typeface="+mn-lt"/>
              </a:rPr>
              <a:t>Martin, </a:t>
            </a:r>
            <a:r>
              <a:rPr lang="en-US" altLang="en-US" sz="1000" dirty="0" smtClean="0">
                <a:solidFill>
                  <a:srgbClr val="000000"/>
                </a:solidFill>
                <a:latin typeface="+mn-lt"/>
              </a:rPr>
              <a:t>JH </a:t>
            </a:r>
            <a:r>
              <a:rPr lang="en-US" altLang="en-US" sz="1000" dirty="0">
                <a:solidFill>
                  <a:srgbClr val="000000"/>
                </a:solidFill>
                <a:latin typeface="+mn-lt"/>
              </a:rPr>
              <a:t>Seinfeld, and </a:t>
            </a:r>
            <a:r>
              <a:rPr lang="en-US" altLang="en-US" sz="1000" dirty="0" smtClean="0">
                <a:solidFill>
                  <a:srgbClr val="000000"/>
                </a:solidFill>
                <a:latin typeface="+mn-lt"/>
              </a:rPr>
              <a:t>DR </a:t>
            </a:r>
            <a:r>
              <a:rPr lang="en-US" altLang="en-US" sz="1000" dirty="0" err="1" smtClean="0">
                <a:solidFill>
                  <a:srgbClr val="000000"/>
                </a:solidFill>
                <a:latin typeface="+mn-lt"/>
              </a:rPr>
              <a:t>Worsnop</a:t>
            </a:r>
            <a:r>
              <a:rPr lang="en-US" altLang="en-US" sz="1000" dirty="0">
                <a:solidFill>
                  <a:srgbClr val="000000"/>
                </a:solidFill>
                <a:latin typeface="+mn-lt"/>
              </a:rPr>
              <a:t>.</a:t>
            </a:r>
            <a:r>
              <a:rPr lang="en-US" altLang="en-US" sz="1000" dirty="0" smtClean="0">
                <a:solidFill>
                  <a:srgbClr val="000000"/>
                </a:solidFill>
                <a:latin typeface="+mn-lt"/>
              </a:rPr>
              <a:t> 2018. “</a:t>
            </a:r>
            <a:r>
              <a:rPr lang="en-US" altLang="en-US" sz="1000" dirty="0">
                <a:solidFill>
                  <a:srgbClr val="000000"/>
                </a:solidFill>
                <a:latin typeface="+mn-lt"/>
              </a:rPr>
              <a:t>Growth </a:t>
            </a:r>
            <a:r>
              <a:rPr lang="en-US" altLang="en-US" sz="1000" dirty="0" smtClean="0">
                <a:solidFill>
                  <a:srgbClr val="000000"/>
                </a:solidFill>
                <a:latin typeface="+mn-lt"/>
              </a:rPr>
              <a:t>Kinetics </a:t>
            </a:r>
            <a:r>
              <a:rPr lang="en-US" altLang="en-US" sz="1000" dirty="0">
                <a:solidFill>
                  <a:srgbClr val="000000"/>
                </a:solidFill>
                <a:latin typeface="+mn-lt"/>
              </a:rPr>
              <a:t>and </a:t>
            </a:r>
            <a:r>
              <a:rPr lang="en-US" altLang="en-US" sz="1000" dirty="0" smtClean="0">
                <a:solidFill>
                  <a:srgbClr val="000000"/>
                </a:solidFill>
                <a:latin typeface="+mn-lt"/>
              </a:rPr>
              <a:t>Size </a:t>
            </a:r>
            <a:r>
              <a:rPr lang="en-US" altLang="en-US" sz="1000" dirty="0">
                <a:solidFill>
                  <a:srgbClr val="000000"/>
                </a:solidFill>
                <a:latin typeface="+mn-lt"/>
              </a:rPr>
              <a:t>D</a:t>
            </a:r>
            <a:r>
              <a:rPr lang="en-US" altLang="en-US" sz="1000" dirty="0" smtClean="0">
                <a:solidFill>
                  <a:srgbClr val="000000"/>
                </a:solidFill>
                <a:latin typeface="+mn-lt"/>
              </a:rPr>
              <a:t>istribution </a:t>
            </a:r>
            <a:r>
              <a:rPr lang="en-US" altLang="en-US" sz="1000" dirty="0">
                <a:solidFill>
                  <a:srgbClr val="000000"/>
                </a:solidFill>
                <a:latin typeface="+mn-lt"/>
              </a:rPr>
              <a:t>D</a:t>
            </a:r>
            <a:r>
              <a:rPr lang="en-US" altLang="en-US" sz="1000" dirty="0" smtClean="0">
                <a:solidFill>
                  <a:srgbClr val="000000"/>
                </a:solidFill>
                <a:latin typeface="+mn-lt"/>
              </a:rPr>
              <a:t>ynamics </a:t>
            </a:r>
            <a:r>
              <a:rPr lang="en-US" altLang="en-US" sz="1000" dirty="0">
                <a:solidFill>
                  <a:srgbClr val="000000"/>
                </a:solidFill>
                <a:latin typeface="+mn-lt"/>
              </a:rPr>
              <a:t>of </a:t>
            </a:r>
            <a:r>
              <a:rPr lang="en-US" altLang="en-US" sz="1000" dirty="0" smtClean="0">
                <a:solidFill>
                  <a:srgbClr val="000000"/>
                </a:solidFill>
                <a:latin typeface="+mn-lt"/>
              </a:rPr>
              <a:t>Viscous </a:t>
            </a:r>
            <a:r>
              <a:rPr lang="en-US" altLang="en-US" sz="1000" dirty="0">
                <a:solidFill>
                  <a:srgbClr val="000000"/>
                </a:solidFill>
                <a:latin typeface="+mn-lt"/>
              </a:rPr>
              <a:t>S</a:t>
            </a:r>
            <a:r>
              <a:rPr lang="en-US" altLang="en-US" sz="1000" dirty="0" smtClean="0">
                <a:solidFill>
                  <a:srgbClr val="000000"/>
                </a:solidFill>
                <a:latin typeface="+mn-lt"/>
              </a:rPr>
              <a:t>econdary </a:t>
            </a:r>
            <a:r>
              <a:rPr lang="en-US" altLang="en-US" sz="1000" dirty="0">
                <a:solidFill>
                  <a:srgbClr val="000000"/>
                </a:solidFill>
                <a:latin typeface="+mn-lt"/>
              </a:rPr>
              <a:t>O</a:t>
            </a:r>
            <a:r>
              <a:rPr lang="en-US" altLang="en-US" sz="1000" dirty="0" smtClean="0">
                <a:solidFill>
                  <a:srgbClr val="000000"/>
                </a:solidFill>
                <a:latin typeface="+mn-lt"/>
              </a:rPr>
              <a:t>rganic </a:t>
            </a:r>
            <a:r>
              <a:rPr lang="en-US" altLang="en-US" sz="1000" dirty="0">
                <a:solidFill>
                  <a:srgbClr val="000000"/>
                </a:solidFill>
                <a:latin typeface="+mn-lt"/>
              </a:rPr>
              <a:t>A</a:t>
            </a:r>
            <a:r>
              <a:rPr lang="en-US" altLang="en-US" sz="1000" dirty="0" smtClean="0">
                <a:solidFill>
                  <a:srgbClr val="000000"/>
                </a:solidFill>
                <a:latin typeface="+mn-lt"/>
              </a:rPr>
              <a:t>erosol</a:t>
            </a:r>
            <a:r>
              <a:rPr lang="en-US" altLang="en-US" sz="1000" dirty="0">
                <a:solidFill>
                  <a:srgbClr val="000000"/>
                </a:solidFill>
                <a:latin typeface="+mn-lt"/>
              </a:rPr>
              <a:t>.” </a:t>
            </a:r>
            <a:r>
              <a:rPr lang="en-US" altLang="en-US" sz="1000" i="1" dirty="0" smtClean="0">
                <a:solidFill>
                  <a:srgbClr val="000000"/>
                </a:solidFill>
                <a:latin typeface="+mn-lt"/>
              </a:rPr>
              <a:t>Environmenta</a:t>
            </a:r>
            <a:r>
              <a:rPr lang="en-US" altLang="en-US" sz="1000" i="1" dirty="0">
                <a:solidFill>
                  <a:srgbClr val="000000"/>
                </a:solidFill>
                <a:latin typeface="+mn-lt"/>
              </a:rPr>
              <a:t>l</a:t>
            </a:r>
            <a:r>
              <a:rPr lang="en-US" altLang="en-US" sz="1000" i="1" dirty="0" smtClean="0">
                <a:solidFill>
                  <a:srgbClr val="000000"/>
                </a:solidFill>
                <a:latin typeface="+mn-lt"/>
              </a:rPr>
              <a:t> Science &amp; Technology</a:t>
            </a:r>
            <a:r>
              <a:rPr lang="en-US" altLang="en-US" sz="1000" dirty="0" smtClean="0">
                <a:solidFill>
                  <a:srgbClr val="000000"/>
                </a:solidFill>
                <a:latin typeface="+mn-lt"/>
              </a:rPr>
              <a:t> 52:1191-1199. DOI: 10.1021/acs.est.7b04623</a:t>
            </a:r>
            <a:endParaRPr lang="en-US" altLang="en-US" sz="1000" dirty="0">
              <a:solidFill>
                <a:srgbClr val="000000"/>
              </a:solidFill>
              <a:latin typeface="+mn-lt"/>
            </a:endParaRPr>
          </a:p>
        </p:txBody>
      </p:sp>
      <p:sp>
        <p:nvSpPr>
          <p:cNvPr id="3078" name="TextBox 9"/>
          <p:cNvSpPr txBox="1">
            <a:spLocks noChangeArrowheads="1"/>
          </p:cNvSpPr>
          <p:nvPr/>
        </p:nvSpPr>
        <p:spPr bwMode="auto">
          <a:xfrm>
            <a:off x="4773772" y="4762500"/>
            <a:ext cx="42940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smtClean="0">
                <a:solidFill>
                  <a:srgbClr val="0000FF"/>
                </a:solidFill>
                <a:latin typeface="Arial" panose="020B0604020202020204" pitchFamily="34" charset="0"/>
              </a:rPr>
              <a:t>Comparison of the observed and modeled aerosol size distribution evolution due to isoprene SOA formation in the presence of preexisting Aitken mode (ammonium sulfate) and accumulation mode (isoprene SOA) aerosol.</a:t>
            </a:r>
            <a:endParaRPr lang="en-US" altLang="en-US" sz="1200" b="1" dirty="0">
              <a:solidFill>
                <a:srgbClr val="0000FF"/>
              </a:solidFill>
              <a:latin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46312" y="1053076"/>
            <a:ext cx="3992888" cy="3709424"/>
          </a:xfrm>
          <a:prstGeom prst="rect">
            <a:avLst/>
          </a:prstGeom>
        </p:spPr>
      </p:pic>
    </p:spTree>
    <p:extLst>
      <p:ext uri="{BB962C8B-B14F-4D97-AF65-F5344CB8AC3E}">
        <p14:creationId xmlns:p14="http://schemas.microsoft.com/office/powerpoint/2010/main" val="3705212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Zaveri-etal-SecondaryOrganicAerosol-EST-January2018-f</Presentation>
    <Funding xmlns="98b00cf3-a6ce-40de-8923-f140beb786e9">ASR, EMSL</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3A37C8-971A-4F78-852C-F01BA59EB743}">
  <ds:schemaRefs>
    <ds:schemaRef ds:uri="http://schemas.microsoft.com/sharepoint/v3"/>
    <ds:schemaRef ds:uri="http://schemas.microsoft.com/office/2006/documentManagement/types"/>
    <ds:schemaRef ds:uri="http://schemas.microsoft.com/office/2006/metadata/properties"/>
    <ds:schemaRef ds:uri="http://purl.org/dc/dcmitype/"/>
    <ds:schemaRef ds:uri="http://purl.org/dc/elements/1.1/"/>
    <ds:schemaRef ds:uri="http://schemas.openxmlformats.org/package/2006/metadata/core-properties"/>
    <ds:schemaRef ds:uri="http://schemas.microsoft.com/office/infopath/2007/PartnerControls"/>
    <ds:schemaRef ds:uri="98b00cf3-a6ce-40de-8923-f140beb786e9"/>
    <ds:schemaRef ds:uri="http://www.w3.org/XML/1998/namespace"/>
    <ds:schemaRef ds:uri="http://purl.org/dc/terms/"/>
  </ds:schemaRefs>
</ds:datastoreItem>
</file>

<file path=customXml/itemProps2.xml><?xml version="1.0" encoding="utf-8"?>
<ds:datastoreItem xmlns:ds="http://schemas.openxmlformats.org/officeDocument/2006/customXml" ds:itemID="{B49CCC7C-4629-4D95-BD95-BB515FEF3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19113</TotalTime>
  <Words>280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Zaveri-etal-SecondaryOrganicAerosol-EST-January2018-f</dc:title>
  <dc:creator>Davis, Emily L</dc:creator>
  <dc:description/>
  <cp:lastModifiedBy>Roeder, Lynne R</cp:lastModifiedBy>
  <cp:revision>26</cp:revision>
  <cp:lastPrinted>2011-05-11T17:30:12Z</cp:lastPrinted>
  <dcterms:created xsi:type="dcterms:W3CDTF">2017-11-02T21:19:41Z</dcterms:created>
  <dcterms:modified xsi:type="dcterms:W3CDTF">2018-02-09T18:35:31Z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ASR, EMSL</vt:lpwstr>
  </property>
  <property fmtid="{D5CDD505-2E9C-101B-9397-08002B2CF9AE}" pid="7" name="ContentType">
    <vt:lpwstr>Slide</vt:lpwstr>
  </property>
  <property fmtid="{D5CDD505-2E9C-101B-9397-08002B2CF9AE}" pid="8" name="Presentation">
    <vt:lpwstr>Zaveri-etal-SecondaryOrganicAerosol-EST-January2018-f</vt:lpwstr>
  </property>
  <property fmtid="{D5CDD505-2E9C-101B-9397-08002B2CF9AE}" pid="9" name="SlideDescription">
    <vt:lpwstr/>
  </property>
</Properties>
</file>